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2"/>
  </p:notesMasterIdLst>
  <p:handoutMasterIdLst>
    <p:handoutMasterId r:id="rId43"/>
  </p:handoutMasterIdLst>
  <p:sldIdLst>
    <p:sldId id="258" r:id="rId2"/>
    <p:sldId id="385" r:id="rId3"/>
    <p:sldId id="433" r:id="rId4"/>
    <p:sldId id="429"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4" r:id="rId23"/>
    <p:sldId id="405" r:id="rId24"/>
    <p:sldId id="434" r:id="rId25"/>
    <p:sldId id="406" r:id="rId26"/>
    <p:sldId id="409" r:id="rId27"/>
    <p:sldId id="410" r:id="rId28"/>
    <p:sldId id="411" r:id="rId29"/>
    <p:sldId id="430" r:id="rId30"/>
    <p:sldId id="412" r:id="rId31"/>
    <p:sldId id="413" r:id="rId32"/>
    <p:sldId id="435" r:id="rId33"/>
    <p:sldId id="414" r:id="rId34"/>
    <p:sldId id="415" r:id="rId35"/>
    <p:sldId id="416" r:id="rId36"/>
    <p:sldId id="431" r:id="rId37"/>
    <p:sldId id="417" r:id="rId38"/>
    <p:sldId id="418" r:id="rId39"/>
    <p:sldId id="428" r:id="rId40"/>
    <p:sldId id="432" r:id="rId41"/>
  </p:sldIdLst>
  <p:sldSz cx="9144000" cy="6858000" type="screen4x3"/>
  <p:notesSz cx="6858000" cy="91440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31A"/>
    <a:srgbClr val="FF3300"/>
    <a:srgbClr val="0000FF"/>
    <a:srgbClr val="0099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4971" autoAdjust="0"/>
  </p:normalViewPr>
  <p:slideViewPr>
    <p:cSldViewPr>
      <p:cViewPr varScale="1">
        <p:scale>
          <a:sx n="73" d="100"/>
          <a:sy n="73" d="100"/>
        </p:scale>
        <p:origin x="3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69"/>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vl1pPr>
          </a:lstStyle>
          <a:p>
            <a:pPr>
              <a:defRPr/>
            </a:pPr>
            <a:fld id="{FAD2802E-C315-4609-B5F5-3AE722F48075}" type="slidenum">
              <a:rPr lang="en-US"/>
              <a:pPr>
                <a:defRPr/>
              </a:pPr>
              <a:t>‹#›</a:t>
            </a:fld>
            <a:endParaRPr lang="en-US"/>
          </a:p>
        </p:txBody>
      </p:sp>
    </p:spTree>
    <p:extLst>
      <p:ext uri="{BB962C8B-B14F-4D97-AF65-F5344CB8AC3E}">
        <p14:creationId xmlns:p14="http://schemas.microsoft.com/office/powerpoint/2010/main" val="51386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399426D-20A7-477C-A872-C344D869AC40}" type="datetimeFigureOut">
              <a:rPr lang="en-US"/>
              <a:pPr>
                <a:defRPr/>
              </a:pPr>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BB6698F-19EC-445F-938C-011B50414F37}" type="slidenum">
              <a:rPr lang="en-US"/>
              <a:pPr>
                <a:defRPr/>
              </a:pPr>
              <a:t>‹#›</a:t>
            </a:fld>
            <a:endParaRPr lang="en-US"/>
          </a:p>
        </p:txBody>
      </p:sp>
    </p:spTree>
    <p:extLst>
      <p:ext uri="{BB962C8B-B14F-4D97-AF65-F5344CB8AC3E}">
        <p14:creationId xmlns:p14="http://schemas.microsoft.com/office/powerpoint/2010/main" val="404234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noFill/>
          <a:ln>
            <a:miter lim="800000"/>
            <a:headEnd/>
            <a:tailEnd/>
          </a:ln>
        </p:spPr>
        <p:txBody>
          <a:bodyPr/>
          <a:lstStyle/>
          <a:p>
            <a:fld id="{45BE4FD0-CFED-46D3-A275-7FB710220410}" type="slidenum">
              <a:rPr lang="en-US" smtClean="0"/>
              <a:pPr/>
              <a:t>0</a:t>
            </a:fld>
            <a:endParaRPr lang="en-US" dirty="0"/>
          </a:p>
        </p:txBody>
      </p:sp>
    </p:spTree>
    <p:extLst>
      <p:ext uri="{BB962C8B-B14F-4D97-AF65-F5344CB8AC3E}">
        <p14:creationId xmlns:p14="http://schemas.microsoft.com/office/powerpoint/2010/main" val="293624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BF42456C-4AC4-4499-A59F-F47634B460B4}" type="slidenum">
              <a:rPr lang="en-US" sz="1200" smtClean="0"/>
              <a:pPr eaLnBrk="1" hangingPunct="1"/>
              <a:t>11</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246A9639-99FC-45B7-B557-6EB5F4D74F97}" type="slidenum">
              <a:rPr lang="en-US" sz="1200"/>
              <a:pPr algn="r" eaLnBrk="1" hangingPunct="1"/>
              <a:t>12</a:t>
            </a:fld>
            <a:endParaRPr lang="en-US" sz="1200"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Arial"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8612"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1A75553D-EA68-480B-8B5A-C9163CB70B5D}" type="slidenum">
              <a:rPr lang="en-US" sz="1200"/>
              <a:pPr algn="r" eaLnBrk="1" hangingPunct="1"/>
              <a:t>13</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12D45126-1F6F-48CF-AD95-A6D8B54A9048}" type="slidenum">
              <a:rPr lang="en-US" sz="1200" smtClean="0"/>
              <a:pPr eaLnBrk="1" hangingPunct="1"/>
              <a:t>14</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One revolution every 365.25 days</a:t>
            </a:r>
          </a:p>
          <a:p>
            <a:pPr eaLnBrk="1" hangingPunct="1"/>
            <a:r>
              <a:rPr lang="en-US" dirty="0"/>
              <a:t>Distance of the earth from the sun</a:t>
            </a:r>
          </a:p>
          <a:p>
            <a:pPr eaLnBrk="1" hangingPunct="1"/>
            <a:r>
              <a:rPr lang="en-US" dirty="0"/>
              <a:t>In one day, the earth rotates 360.99˚ </a:t>
            </a:r>
          </a:p>
          <a:p>
            <a:pPr eaLnBrk="1" hangingPunct="1"/>
            <a:r>
              <a:rPr lang="en-US" dirty="0"/>
              <a:t>The earth sweeps out what is called the ecliptic plane</a:t>
            </a:r>
          </a:p>
          <a:p>
            <a:pPr eaLnBrk="1" hangingPunct="1"/>
            <a:r>
              <a:rPr lang="en-US" dirty="0"/>
              <a:t>Earth’s spin axis is currently 23.45˚</a:t>
            </a:r>
          </a:p>
          <a:p>
            <a:pPr eaLnBrk="1" hangingPunct="1"/>
            <a:r>
              <a:rPr lang="en-US" dirty="0"/>
              <a:t>Equinox – equal day and night, on March 21 and September 21</a:t>
            </a:r>
          </a:p>
          <a:p>
            <a:pPr eaLnBrk="1" hangingPunct="1"/>
            <a:r>
              <a:rPr lang="en-US" dirty="0"/>
              <a:t>Winter solstice – North Pole is tilted furthest from the sun</a:t>
            </a:r>
          </a:p>
          <a:p>
            <a:pPr eaLnBrk="1" hangingPunct="1"/>
            <a:r>
              <a:rPr lang="en-US" dirty="0"/>
              <a:t>Summer solstice – North Pole is tilted closest to the sun</a:t>
            </a:r>
          </a:p>
          <a:p>
            <a:endParaRPr lang="en-US" dirty="0"/>
          </a:p>
        </p:txBody>
      </p:sp>
      <p:sp>
        <p:nvSpPr>
          <p:cNvPr id="7066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B575EC40-9585-45B5-80AD-02776A2CBA37}" type="slidenum">
              <a:rPr lang="en-US" sz="1200"/>
              <a:pPr algn="r" eaLnBrk="1" hangingPunct="1"/>
              <a:t>15</a:t>
            </a:fld>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1684"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C53D9FCD-871D-40AE-8410-ADC433C82C1E}" type="slidenum">
              <a:rPr lang="en-US" sz="1200"/>
              <a:pPr algn="r" eaLnBrk="1" hangingPunct="1"/>
              <a:t>16</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2708"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852A3970-7646-472F-921B-79317190EACD}" type="slidenum">
              <a:rPr lang="en-US" sz="1200"/>
              <a:pPr algn="r" eaLnBrk="1" hangingPunct="1"/>
              <a:t>17</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3732"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4108580A-02CD-4E54-A4C7-C4706C55EABE}" type="slidenum">
              <a:rPr lang="en-US" sz="1200"/>
              <a:pPr algn="r" eaLnBrk="1" hangingPunct="1"/>
              <a:t>18</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475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3E9458B2-ABC0-4DDB-8334-05221CBC93D1}" type="slidenum">
              <a:rPr lang="en-US" sz="1200"/>
              <a:pPr algn="r" eaLnBrk="1" hangingPunct="1"/>
              <a:t>19</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578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93569708-6272-40C5-B93D-437E2D59A7E1}" type="slidenum">
              <a:rPr lang="en-US" sz="1200"/>
              <a:pPr algn="r" eaLnBrk="1" hangingPunct="1"/>
              <a:t>20</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0EE1DF7-FD95-4D0E-99D0-8D595AC9600E}" type="slidenum">
              <a:rPr lang="en-US" sz="1200" smtClean="0"/>
              <a:pPr eaLnBrk="1" hangingPunct="1"/>
              <a:t>1</a:t>
            </a:fld>
            <a:endParaRPr lang="en-US" sz="1200" dirty="0"/>
          </a:p>
        </p:txBody>
      </p:sp>
    </p:spTree>
    <p:extLst>
      <p:ext uri="{BB962C8B-B14F-4D97-AF65-F5344CB8AC3E}">
        <p14:creationId xmlns:p14="http://schemas.microsoft.com/office/powerpoint/2010/main" val="230055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7828"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B810290D-F6F8-498C-8B18-684D1D678FE7}" type="slidenum">
              <a:rPr lang="en-US" sz="1200"/>
              <a:pPr algn="r" eaLnBrk="1" hangingPunct="1"/>
              <a:t>21</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090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F0DCE625-5E29-4F4E-9B57-842CA9E19E61}" type="slidenum">
              <a:rPr lang="en-US" sz="1200"/>
              <a:pPr algn="r" eaLnBrk="1" hangingPunct="1"/>
              <a:t>22</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090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F0DCE625-5E29-4F4E-9B57-842CA9E19E61}" type="slidenum">
              <a:rPr lang="en-US" sz="1200"/>
              <a:pPr algn="r" eaLnBrk="1" hangingPunct="1"/>
              <a:t>23</a:t>
            </a:fld>
            <a:endParaRPr lang="en-US" sz="1200" dirty="0"/>
          </a:p>
        </p:txBody>
      </p:sp>
    </p:spTree>
    <p:extLst>
      <p:ext uri="{BB962C8B-B14F-4D97-AF65-F5344CB8AC3E}">
        <p14:creationId xmlns:p14="http://schemas.microsoft.com/office/powerpoint/2010/main" val="414053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24"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477BCF3C-3C9D-465C-87E5-73A7894CEFA9}" type="slidenum">
              <a:rPr lang="en-US" sz="1200"/>
              <a:pPr algn="r" eaLnBrk="1" hangingPunct="1"/>
              <a:t>24</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499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7911F1EF-D99E-4379-9EE7-0F4015FC1703}" type="slidenum">
              <a:rPr lang="en-US" sz="1200"/>
              <a:pPr algn="r" eaLnBrk="1" hangingPunct="1"/>
              <a:t>25</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602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2606D881-20E5-4603-8F0D-DA97454B3B27}" type="slidenum">
              <a:rPr lang="en-US" sz="1200"/>
              <a:pPr algn="r" eaLnBrk="1" hangingPunct="1"/>
              <a:t>26</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7044"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5452CB59-D7C9-4F7E-B6C7-44620DC022A2}" type="slidenum">
              <a:rPr lang="en-US" sz="1200"/>
              <a:pPr algn="r" eaLnBrk="1" hangingPunct="1"/>
              <a:t>27</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8068"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7ED0DE83-E04E-482A-A6F4-D3BE8D9BD72A}" type="slidenum">
              <a:rPr lang="en-US" sz="1200"/>
              <a:pPr algn="r" eaLnBrk="1" hangingPunct="1"/>
              <a:t>29</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9092"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FFBAD961-5EDD-4BB3-B0DC-17B1343F9E1D}" type="slidenum">
              <a:rPr lang="en-US" sz="1200"/>
              <a:pPr algn="r" eaLnBrk="1" hangingPunct="1"/>
              <a:t>30</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9092"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FFBAD961-5EDD-4BB3-B0DC-17B1343F9E1D}" type="slidenum">
              <a:rPr lang="en-US" sz="1200"/>
              <a:pPr algn="r" eaLnBrk="1" hangingPunct="1"/>
              <a:t>31</a:t>
            </a:fld>
            <a:endParaRPr lang="en-US" sz="1200" dirty="0"/>
          </a:p>
        </p:txBody>
      </p:sp>
    </p:spTree>
    <p:extLst>
      <p:ext uri="{BB962C8B-B14F-4D97-AF65-F5344CB8AC3E}">
        <p14:creationId xmlns:p14="http://schemas.microsoft.com/office/powerpoint/2010/main" val="326573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939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CBA6C2B1-B65F-449A-AFC2-861629D4A80F}" type="slidenum">
              <a:rPr lang="en-US" sz="1200"/>
              <a:pPr algn="r" eaLnBrk="1" hangingPunct="1"/>
              <a:t>4</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011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48E98CB5-146E-42C2-B2BA-165C83FF24AD}" type="slidenum">
              <a:rPr lang="en-US" sz="1200"/>
              <a:pPr algn="r" eaLnBrk="1" hangingPunct="1"/>
              <a:t>32</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114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99929438-A817-44F2-BF5D-C5B08529091B}" type="slidenum">
              <a:rPr lang="en-US" sz="1200"/>
              <a:pPr algn="r" eaLnBrk="1" hangingPunct="1"/>
              <a:t>33</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92164"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06B637BE-C9B4-4D79-A0FC-AA111D1C411D}" type="slidenum">
              <a:rPr lang="en-US" sz="1200"/>
              <a:pPr algn="r" eaLnBrk="1" hangingPunct="1"/>
              <a:t>34</a:t>
            </a:fld>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36</a:t>
            </a:fld>
            <a:endParaRPr lang="en-US" dirty="0"/>
          </a:p>
        </p:txBody>
      </p:sp>
    </p:spTree>
    <p:extLst>
      <p:ext uri="{BB962C8B-B14F-4D97-AF65-F5344CB8AC3E}">
        <p14:creationId xmlns:p14="http://schemas.microsoft.com/office/powerpoint/2010/main" val="1737753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80FA59D-E2E8-4CA7-83E5-F4B7B05E1FA1}" type="slidenum">
              <a:rPr lang="en-US" smtClean="0"/>
              <a:pPr>
                <a:defRPr/>
              </a:pPr>
              <a:t>37</a:t>
            </a:fld>
            <a:endParaRPr lang="en-US" dirty="0"/>
          </a:p>
        </p:txBody>
      </p:sp>
    </p:spTree>
    <p:extLst>
      <p:ext uri="{BB962C8B-B14F-4D97-AF65-F5344CB8AC3E}">
        <p14:creationId xmlns:p14="http://schemas.microsoft.com/office/powerpoint/2010/main" val="381331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042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E2D81799-0252-47FD-A665-5321D2348D5E}" type="slidenum">
              <a:rPr lang="en-US" sz="1200"/>
              <a:pPr algn="r" eaLnBrk="1" hangingPunct="1"/>
              <a:t>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1444"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3C5F4D37-9F81-4E05-8A15-4236726D9D39}" type="slidenum">
              <a:rPr lang="en-US" sz="1200"/>
              <a:pPr algn="r" eaLnBrk="1" hangingPunct="1"/>
              <a:t>6</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48A8F76-04CA-47B7-A4D4-7A912F7E74F5}" type="slidenum">
              <a:rPr lang="en-US" sz="1200" smtClean="0"/>
              <a:pPr eaLnBrk="1" hangingPunct="1"/>
              <a:t>7</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3492"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17213798-A882-4A66-95EF-809DCCE45555}" type="slidenum">
              <a:rPr lang="en-US" sz="1200"/>
              <a:pPr algn="r" eaLnBrk="1" hangingPunct="1"/>
              <a:t>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4516"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1A67F0F0-2143-40F5-AD8D-7981900033DE}" type="slidenum">
              <a:rPr lang="en-US" sz="1200"/>
              <a:pPr algn="r" eaLnBrk="1" hangingPunct="1"/>
              <a:t>9</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5540"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fld id="{20F8751D-1418-4B89-B8E5-9E6E6D990BC9}" type="slidenum">
              <a:rPr lang="en-US" sz="1200"/>
              <a:pPr algn="r" eaLnBrk="1" hangingPunct="1"/>
              <a:t>10</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4"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6200"/>
            <a:ext cx="20193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59055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68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906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5240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2"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1.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en.wikipedia.org/wiki/Simple_Model_of_the_Atmospheric_Radiative_Transfer_of_Sunshine_(SMARTS)#cite_ref-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15.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7.w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18.bin"/><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ce.illinois.edu/academics/ugrad/scholarships-and-awards/awards/grainge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f/f1/EM_spectrum.sv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t>ECE 333 </a:t>
            </a:r>
            <a:br>
              <a:rPr lang="en-US" altLang="en-US" dirty="0"/>
            </a:br>
            <a:r>
              <a:rPr lang="en-US" altLang="en-US" dirty="0"/>
              <a:t>Green Energy Systems</a:t>
            </a:r>
          </a:p>
        </p:txBody>
      </p:sp>
      <p:sp>
        <p:nvSpPr>
          <p:cNvPr id="2" name="Rectangle 1"/>
          <p:cNvSpPr/>
          <p:nvPr/>
        </p:nvSpPr>
        <p:spPr>
          <a:xfrm>
            <a:off x="304800" y="1752600"/>
            <a:ext cx="8686800" cy="584775"/>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8:  The Solar Resource</a:t>
            </a:r>
          </a:p>
        </p:txBody>
      </p:sp>
      <p:sp>
        <p:nvSpPr>
          <p:cNvPr id="5" name="Subtitle 2"/>
          <p:cNvSpPr>
            <a:spLocks noGrp="1"/>
          </p:cNvSpPr>
          <p:nvPr>
            <p:ph type="subTitle" sz="quarter" idx="1"/>
          </p:nvPr>
        </p:nvSpPr>
        <p:spPr>
          <a:xfrm>
            <a:off x="228600" y="3251817"/>
            <a:ext cx="8534400" cy="1752600"/>
          </a:xfrm>
        </p:spPr>
        <p:txBody>
          <a:bodyPr/>
          <a:lstStyle/>
          <a:p>
            <a:r>
              <a:rPr lang="en-US" dirty="0"/>
              <a:t>Dr. Karl Reinhard</a:t>
            </a:r>
          </a:p>
          <a:p>
            <a:r>
              <a:rPr lang="en-US" dirty="0"/>
              <a:t>Dept. of Electrical and Computer Engineering</a:t>
            </a:r>
          </a:p>
          <a:p>
            <a:r>
              <a:rPr lang="en-US" dirty="0"/>
              <a:t>University of Illinois at Urbana-Champaign</a:t>
            </a:r>
          </a:p>
          <a:p>
            <a:r>
              <a:rPr lang="en-US" dirty="0"/>
              <a:t>reinhrd2@illinois.edu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idx="4294967295"/>
          </p:nvPr>
        </p:nvSpPr>
        <p:spPr>
          <a:xfrm>
            <a:off x="457200" y="76200"/>
            <a:ext cx="7567613" cy="1066800"/>
          </a:xfrm>
        </p:spPr>
        <p:txBody>
          <a:bodyPr/>
          <a:lstStyle/>
          <a:p>
            <a:pPr eaLnBrk="1" hangingPunct="1"/>
            <a:r>
              <a:rPr lang="en-US" dirty="0"/>
              <a:t>Stefan-Boltzmann Law</a:t>
            </a:r>
          </a:p>
        </p:txBody>
      </p:sp>
      <p:sp>
        <p:nvSpPr>
          <p:cNvPr id="2052" name="Content Placeholder 2"/>
          <p:cNvSpPr>
            <a:spLocks noGrp="1"/>
          </p:cNvSpPr>
          <p:nvPr>
            <p:ph idx="4294967295"/>
          </p:nvPr>
        </p:nvSpPr>
        <p:spPr>
          <a:xfrm>
            <a:off x="365760" y="1280160"/>
            <a:ext cx="8001000" cy="3733800"/>
          </a:xfrm>
        </p:spPr>
        <p:txBody>
          <a:bodyPr/>
          <a:lstStyle/>
          <a:p>
            <a:pPr eaLnBrk="1" hangingPunct="1"/>
            <a:r>
              <a:rPr lang="en-US" dirty="0"/>
              <a:t>Total radiant power emitted is given by the Stefan –Boltzmann law of radiation</a:t>
            </a:r>
          </a:p>
        </p:txBody>
      </p:sp>
      <p:graphicFrame>
        <p:nvGraphicFramePr>
          <p:cNvPr id="2050" name="Object 2"/>
          <p:cNvGraphicFramePr>
            <a:graphicFrameLocks noChangeAspect="1"/>
          </p:cNvGraphicFramePr>
          <p:nvPr>
            <p:extLst>
              <p:ext uri="{D42A27DB-BD31-4B8C-83A1-F6EECF244321}">
                <p14:modId xmlns:p14="http://schemas.microsoft.com/office/powerpoint/2010/main" val="139648189"/>
              </p:ext>
            </p:extLst>
          </p:nvPr>
        </p:nvGraphicFramePr>
        <p:xfrm>
          <a:off x="1804988" y="2466975"/>
          <a:ext cx="2568575" cy="457200"/>
        </p:xfrm>
        <a:graphic>
          <a:graphicData uri="http://schemas.openxmlformats.org/presentationml/2006/ole">
            <mc:AlternateContent xmlns:mc="http://schemas.openxmlformats.org/markup-compatibility/2006">
              <mc:Choice xmlns:v="urn:schemas-microsoft-com:vml" Requires="v">
                <p:oleObj spid="_x0000_s90182" name="Equation" r:id="rId4" imgW="1143000" imgH="203040" progId="Equation.DSMT4">
                  <p:embed/>
                </p:oleObj>
              </mc:Choice>
              <mc:Fallback>
                <p:oleObj name="Equation" r:id="rId4" imgW="1143000" imgH="203040" progId="Equation.DSMT4">
                  <p:embed/>
                  <p:pic>
                    <p:nvPicPr>
                      <p:cNvPr id="0" name=""/>
                      <p:cNvPicPr>
                        <a:picLocks noChangeAspect="1" noChangeArrowheads="1"/>
                      </p:cNvPicPr>
                      <p:nvPr/>
                    </p:nvPicPr>
                    <p:blipFill>
                      <a:blip r:embed="rId5"/>
                      <a:srcRect/>
                      <a:stretch>
                        <a:fillRect/>
                      </a:stretch>
                    </p:blipFill>
                    <p:spPr bwMode="auto">
                      <a:xfrm>
                        <a:off x="1804988" y="2466975"/>
                        <a:ext cx="2568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365760" y="3200400"/>
            <a:ext cx="8382000" cy="2209800"/>
          </a:xfrm>
          <a:prstGeom prst="rect">
            <a:avLst/>
          </a:prstGeom>
          <a:noFill/>
          <a:ln w="9525">
            <a:noFill/>
            <a:miter lim="800000"/>
            <a:headEnd/>
            <a:tailEnd/>
          </a:ln>
        </p:spPr>
        <p:txBody>
          <a:bodyPr/>
          <a:lstStyle/>
          <a:p>
            <a:pPr marL="342900" indent="-342900" eaLnBrk="0" hangingPunct="0">
              <a:buSzPct val="125000"/>
              <a:buFontTx/>
              <a:buChar char="•"/>
              <a:defRPr/>
            </a:pPr>
            <a:r>
              <a:rPr lang="en-US" i="1" kern="0" dirty="0">
                <a:latin typeface="+mn-lt"/>
              </a:rPr>
              <a:t>E </a:t>
            </a:r>
            <a:r>
              <a:rPr lang="en-US" kern="0" dirty="0">
                <a:latin typeface="+mn-lt"/>
              </a:rPr>
              <a:t>= total blackbody emission rate (W) </a:t>
            </a:r>
          </a:p>
          <a:p>
            <a:pPr marL="342900" indent="-342900" eaLnBrk="0" hangingPunct="0">
              <a:buSzPct val="125000"/>
              <a:buFontTx/>
              <a:buChar char="•"/>
              <a:defRPr/>
            </a:pPr>
            <a:r>
              <a:rPr lang="el-GR" i="1" kern="0" dirty="0"/>
              <a:t>σ</a:t>
            </a:r>
            <a:r>
              <a:rPr lang="en-US" i="1" kern="0" dirty="0"/>
              <a:t> </a:t>
            </a:r>
            <a:r>
              <a:rPr lang="en-US" kern="0" dirty="0">
                <a:latin typeface="+mn-lt"/>
              </a:rPr>
              <a:t>= Stefan-Boltzmann constant = 5.67x10</a:t>
            </a:r>
            <a:r>
              <a:rPr lang="en-US" kern="0" baseline="30000" dirty="0">
                <a:latin typeface="+mn-lt"/>
              </a:rPr>
              <a:t>-8</a:t>
            </a:r>
            <a:r>
              <a:rPr lang="en-US" kern="0" dirty="0">
                <a:latin typeface="+mn-lt"/>
              </a:rPr>
              <a:t> W/m</a:t>
            </a:r>
            <a:r>
              <a:rPr lang="en-US" kern="0" baseline="30000" dirty="0">
                <a:latin typeface="+mn-lt"/>
              </a:rPr>
              <a:t>2</a:t>
            </a:r>
            <a:r>
              <a:rPr lang="en-US" kern="0" dirty="0">
                <a:latin typeface="+mn-lt"/>
              </a:rPr>
              <a:t>-K</a:t>
            </a:r>
            <a:r>
              <a:rPr lang="en-US" kern="0" baseline="30000" dirty="0">
                <a:latin typeface="+mn-lt"/>
              </a:rPr>
              <a:t>4</a:t>
            </a:r>
          </a:p>
          <a:p>
            <a:pPr marL="342900" indent="-342900" eaLnBrk="0" hangingPunct="0">
              <a:buSzPct val="125000"/>
              <a:buFontTx/>
              <a:buChar char="•"/>
              <a:defRPr/>
            </a:pPr>
            <a:r>
              <a:rPr lang="en-US" i="1" kern="0" dirty="0">
                <a:latin typeface="+mn-lt"/>
              </a:rPr>
              <a:t>T = </a:t>
            </a:r>
            <a:r>
              <a:rPr lang="en-US" kern="0" dirty="0">
                <a:latin typeface="+mn-lt"/>
              </a:rPr>
              <a:t>absolute temperature (K)</a:t>
            </a:r>
          </a:p>
          <a:p>
            <a:pPr marL="342900" indent="-342900" eaLnBrk="0" hangingPunct="0">
              <a:buSzPct val="125000"/>
              <a:buFontTx/>
              <a:buChar char="•"/>
              <a:defRPr/>
            </a:pPr>
            <a:r>
              <a:rPr lang="en-US" i="1" kern="0" dirty="0">
                <a:latin typeface="+mn-lt"/>
              </a:rPr>
              <a:t>A</a:t>
            </a:r>
            <a:r>
              <a:rPr lang="en-US" kern="0" dirty="0">
                <a:latin typeface="+mn-lt"/>
              </a:rPr>
              <a:t> = surface area of blackbody (m</a:t>
            </a:r>
            <a:r>
              <a:rPr lang="en-US" kern="0" baseline="30000" dirty="0">
                <a:latin typeface="+mn-lt"/>
              </a:rPr>
              <a:t>2</a:t>
            </a:r>
            <a:r>
              <a:rPr lang="en-US" kern="0" dirty="0">
                <a:latin typeface="+mn-lt"/>
              </a:rPr>
              <a:t>)</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9</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457200" y="76200"/>
            <a:ext cx="7567613" cy="1066800"/>
          </a:xfrm>
        </p:spPr>
        <p:txBody>
          <a:bodyPr/>
          <a:lstStyle/>
          <a:p>
            <a:pPr eaLnBrk="1" hangingPunct="1"/>
            <a:r>
              <a:rPr lang="en-US" dirty="0"/>
              <a:t>Wien’s Displacement Rule</a:t>
            </a:r>
          </a:p>
        </p:txBody>
      </p:sp>
      <p:sp>
        <p:nvSpPr>
          <p:cNvPr id="3076" name="Content Placeholder 2"/>
          <p:cNvSpPr>
            <a:spLocks noGrp="1"/>
          </p:cNvSpPr>
          <p:nvPr>
            <p:ph idx="4294967295"/>
          </p:nvPr>
        </p:nvSpPr>
        <p:spPr>
          <a:xfrm>
            <a:off x="365760" y="1280160"/>
            <a:ext cx="8001000" cy="3733800"/>
          </a:xfrm>
        </p:spPr>
        <p:txBody>
          <a:bodyPr/>
          <a:lstStyle/>
          <a:p>
            <a:pPr eaLnBrk="1" hangingPunct="1"/>
            <a:r>
              <a:rPr lang="en-US" sz="2400" dirty="0"/>
              <a:t>The wavelength at which the emissive power per unit area reaches its maximum point</a:t>
            </a:r>
          </a:p>
        </p:txBody>
      </p:sp>
      <p:graphicFrame>
        <p:nvGraphicFramePr>
          <p:cNvPr id="3074" name="Object 2"/>
          <p:cNvGraphicFramePr>
            <a:graphicFrameLocks noChangeAspect="1"/>
          </p:cNvGraphicFramePr>
          <p:nvPr>
            <p:extLst>
              <p:ext uri="{D42A27DB-BD31-4B8C-83A1-F6EECF244321}">
                <p14:modId xmlns:p14="http://schemas.microsoft.com/office/powerpoint/2010/main" val="2707979722"/>
              </p:ext>
            </p:extLst>
          </p:nvPr>
        </p:nvGraphicFramePr>
        <p:xfrm>
          <a:off x="1720354" y="2582144"/>
          <a:ext cx="2827337" cy="885825"/>
        </p:xfrm>
        <a:graphic>
          <a:graphicData uri="http://schemas.openxmlformats.org/presentationml/2006/ole">
            <mc:AlternateContent xmlns:mc="http://schemas.openxmlformats.org/markup-compatibility/2006">
              <mc:Choice xmlns:v="urn:schemas-microsoft-com:vml" Requires="v">
                <p:oleObj spid="_x0000_s91237" name="Equation" r:id="rId4" imgW="1257120" imgH="393480" progId="Equation.DSMT4">
                  <p:embed/>
                </p:oleObj>
              </mc:Choice>
              <mc:Fallback>
                <p:oleObj name="Equation" r:id="rId4" imgW="1257120" imgH="393480" progId="Equation.DSMT4">
                  <p:embed/>
                  <p:pic>
                    <p:nvPicPr>
                      <p:cNvPr id="0" name=""/>
                      <p:cNvPicPr>
                        <a:picLocks noChangeAspect="1" noChangeArrowheads="1"/>
                      </p:cNvPicPr>
                      <p:nvPr/>
                    </p:nvPicPr>
                    <p:blipFill>
                      <a:blip r:embed="rId5"/>
                      <a:srcRect/>
                      <a:stretch>
                        <a:fillRect/>
                      </a:stretch>
                    </p:blipFill>
                    <p:spPr bwMode="auto">
                      <a:xfrm>
                        <a:off x="1720354" y="2582144"/>
                        <a:ext cx="28273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10</a:t>
            </a:fld>
            <a:endParaRPr lang="en-US" dirty="0"/>
          </a:p>
        </p:txBody>
      </p:sp>
      <p:graphicFrame>
        <p:nvGraphicFramePr>
          <p:cNvPr id="3" name="Object 2">
            <a:extLst>
              <a:ext uri="{FF2B5EF4-FFF2-40B4-BE49-F238E27FC236}">
                <a16:creationId xmlns:a16="http://schemas.microsoft.com/office/drawing/2014/main" id="{603EEEEB-4722-4939-9E7B-77D7D93D6C66}"/>
              </a:ext>
            </a:extLst>
          </p:cNvPr>
          <p:cNvGraphicFramePr>
            <a:graphicFrameLocks noChangeAspect="1"/>
          </p:cNvGraphicFramePr>
          <p:nvPr>
            <p:extLst>
              <p:ext uri="{D42A27DB-BD31-4B8C-83A1-F6EECF244321}">
                <p14:modId xmlns:p14="http://schemas.microsoft.com/office/powerpoint/2010/main" val="3870050612"/>
              </p:ext>
            </p:extLst>
          </p:nvPr>
        </p:nvGraphicFramePr>
        <p:xfrm>
          <a:off x="4621896" y="2593256"/>
          <a:ext cx="4064000" cy="863600"/>
        </p:xfrm>
        <a:graphic>
          <a:graphicData uri="http://schemas.openxmlformats.org/presentationml/2006/ole">
            <mc:AlternateContent xmlns:mc="http://schemas.openxmlformats.org/markup-compatibility/2006">
              <mc:Choice xmlns:v="urn:schemas-microsoft-com:vml" Requires="v">
                <p:oleObj spid="_x0000_s91238" name="Equation" r:id="rId6" imgW="4063680" imgH="863280" progId="Equation.DSMT4">
                  <p:embed/>
                </p:oleObj>
              </mc:Choice>
              <mc:Fallback>
                <p:oleObj name="Equation" r:id="rId6" imgW="4063680" imgH="863280" progId="Equation.DSMT4">
                  <p:embed/>
                  <p:pic>
                    <p:nvPicPr>
                      <p:cNvPr id="0" name=""/>
                      <p:cNvPicPr/>
                      <p:nvPr/>
                    </p:nvPicPr>
                    <p:blipFill>
                      <a:blip r:embed="rId7"/>
                      <a:stretch>
                        <a:fillRect/>
                      </a:stretch>
                    </p:blipFill>
                    <p:spPr>
                      <a:xfrm>
                        <a:off x="4621896" y="2593256"/>
                        <a:ext cx="4064000" cy="863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412641A-B842-44D4-A1EA-A878C64D8BE8}"/>
              </a:ext>
            </a:extLst>
          </p:cNvPr>
          <p:cNvGraphicFramePr>
            <a:graphicFrameLocks noChangeAspect="1"/>
          </p:cNvGraphicFramePr>
          <p:nvPr>
            <p:extLst>
              <p:ext uri="{D42A27DB-BD31-4B8C-83A1-F6EECF244321}">
                <p14:modId xmlns:p14="http://schemas.microsoft.com/office/powerpoint/2010/main" val="2457505474"/>
              </p:ext>
            </p:extLst>
          </p:nvPr>
        </p:nvGraphicFramePr>
        <p:xfrm>
          <a:off x="652895" y="4206272"/>
          <a:ext cx="7838209" cy="885825"/>
        </p:xfrm>
        <a:graphic>
          <a:graphicData uri="http://schemas.openxmlformats.org/presentationml/2006/ole">
            <mc:AlternateContent xmlns:mc="http://schemas.openxmlformats.org/markup-compatibility/2006">
              <mc:Choice xmlns:v="urn:schemas-microsoft-com:vml" Requires="v">
                <p:oleObj spid="_x0000_s91239" name="Equation" r:id="rId8" imgW="7416720" imgH="838080" progId="Equation.DSMT4">
                  <p:embed/>
                </p:oleObj>
              </mc:Choice>
              <mc:Fallback>
                <p:oleObj name="Equation" r:id="rId8" imgW="7416720" imgH="838080" progId="Equation.DSMT4">
                  <p:embed/>
                  <p:pic>
                    <p:nvPicPr>
                      <p:cNvPr id="3" name="Object 2">
                        <a:extLst>
                          <a:ext uri="{FF2B5EF4-FFF2-40B4-BE49-F238E27FC236}">
                            <a16:creationId xmlns:a16="http://schemas.microsoft.com/office/drawing/2014/main" id="{603EEEEB-4722-4939-9E7B-77D7D93D6C66}"/>
                          </a:ext>
                        </a:extLst>
                      </p:cNvPr>
                      <p:cNvPicPr/>
                      <p:nvPr/>
                    </p:nvPicPr>
                    <p:blipFill>
                      <a:blip r:embed="rId9"/>
                      <a:stretch>
                        <a:fillRect/>
                      </a:stretch>
                    </p:blipFill>
                    <p:spPr>
                      <a:xfrm>
                        <a:off x="652895" y="4206272"/>
                        <a:ext cx="7838209" cy="885825"/>
                      </a:xfrm>
                      <a:prstGeom prst="rect">
                        <a:avLst/>
                      </a:prstGeom>
                    </p:spPr>
                  </p:pic>
                </p:oleObj>
              </mc:Fallback>
            </mc:AlternateContent>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76200"/>
            <a:ext cx="8001000" cy="1066800"/>
          </a:xfrm>
        </p:spPr>
        <p:txBody>
          <a:bodyPr/>
          <a:lstStyle/>
          <a:p>
            <a:pPr eaLnBrk="1" hangingPunct="1"/>
            <a:r>
              <a:rPr lang="en-US" dirty="0"/>
              <a:t>Extraterrestrial Solar Spectrum</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11</a:t>
            </a:fld>
            <a:endParaRPr lang="en-US" dirty="0"/>
          </a:p>
        </p:txBody>
      </p:sp>
      <p:pic>
        <p:nvPicPr>
          <p:cNvPr id="3" name="Picture 2">
            <a:extLst>
              <a:ext uri="{FF2B5EF4-FFF2-40B4-BE49-F238E27FC236}">
                <a16:creationId xmlns:a16="http://schemas.microsoft.com/office/drawing/2014/main" id="{40E5EF22-5181-4258-B904-7729B6926BB2}"/>
              </a:ext>
            </a:extLst>
          </p:cNvPr>
          <p:cNvPicPr>
            <a:picLocks noChangeAspect="1"/>
          </p:cNvPicPr>
          <p:nvPr/>
        </p:nvPicPr>
        <p:blipFill>
          <a:blip r:embed="rId3"/>
          <a:stretch>
            <a:fillRect/>
          </a:stretch>
        </p:blipFill>
        <p:spPr>
          <a:xfrm>
            <a:off x="1676400" y="1371600"/>
            <a:ext cx="6019800" cy="4612115"/>
          </a:xfrm>
          <a:prstGeom prst="rect">
            <a:avLst/>
          </a:prstGeom>
        </p:spPr>
      </p:pic>
      <p:sp>
        <p:nvSpPr>
          <p:cNvPr id="4" name="Rectangle 3">
            <a:extLst>
              <a:ext uri="{FF2B5EF4-FFF2-40B4-BE49-F238E27FC236}">
                <a16:creationId xmlns:a16="http://schemas.microsoft.com/office/drawing/2014/main" id="{5A8DC7E6-E8F6-40B7-A388-4BB342AC8C2B}"/>
              </a:ext>
            </a:extLst>
          </p:cNvPr>
          <p:cNvSpPr/>
          <p:nvPr/>
        </p:nvSpPr>
        <p:spPr>
          <a:xfrm>
            <a:off x="504547" y="6096000"/>
            <a:ext cx="8134905" cy="627864"/>
          </a:xfrm>
          <a:prstGeom prst="rect">
            <a:avLst/>
          </a:prstGeom>
        </p:spPr>
        <p:txBody>
          <a:bodyPr wrap="square">
            <a:spAutoFit/>
          </a:bodyPr>
          <a:lstStyle/>
          <a:p>
            <a:pPr algn="ctr"/>
            <a:r>
              <a:rPr lang="en-US" sz="1800" dirty="0">
                <a:solidFill>
                  <a:srgbClr val="000000"/>
                </a:solidFill>
              </a:rPr>
              <a:t>FIGURE 4.2 The extraterrestrial solar spectrum compared with a 5800 K blackbody.</a:t>
            </a:r>
          </a:p>
          <a:p>
            <a:pPr algn="ct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304800" y="152400"/>
            <a:ext cx="870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3600" b="1" dirty="0">
                <a:solidFill>
                  <a:srgbClr val="008000"/>
                </a:solidFill>
                <a:latin typeface="Helvetica" pitchFamily="34" charset="0"/>
              </a:rPr>
              <a:t>Solar Intensity: Atmospheric Effects</a:t>
            </a:r>
          </a:p>
        </p:txBody>
      </p:sp>
      <p:grpSp>
        <p:nvGrpSpPr>
          <p:cNvPr id="4101" name="Group 6"/>
          <p:cNvGrpSpPr>
            <a:grpSpLocks/>
          </p:cNvGrpSpPr>
          <p:nvPr/>
        </p:nvGrpSpPr>
        <p:grpSpPr bwMode="auto">
          <a:xfrm>
            <a:off x="3302000" y="849313"/>
            <a:ext cx="1414463" cy="1435100"/>
            <a:chOff x="5042" y="47"/>
            <a:chExt cx="654" cy="660"/>
          </a:xfrm>
        </p:grpSpPr>
        <p:sp>
          <p:nvSpPr>
            <p:cNvPr id="4113" name="Freeform 7"/>
            <p:cNvSpPr>
              <a:spLocks/>
            </p:cNvSpPr>
            <p:nvPr/>
          </p:nvSpPr>
          <p:spPr bwMode="auto">
            <a:xfrm>
              <a:off x="5134" y="126"/>
              <a:ext cx="494" cy="476"/>
            </a:xfrm>
            <a:custGeom>
              <a:avLst/>
              <a:gdLst>
                <a:gd name="T0" fmla="*/ 132 w 494"/>
                <a:gd name="T1" fmla="*/ 135 h 476"/>
                <a:gd name="T2" fmla="*/ 132 w 494"/>
                <a:gd name="T3" fmla="*/ 7 h 476"/>
                <a:gd name="T4" fmla="*/ 210 w 494"/>
                <a:gd name="T5" fmla="*/ 105 h 476"/>
                <a:gd name="T6" fmla="*/ 270 w 494"/>
                <a:gd name="T7" fmla="*/ 0 h 476"/>
                <a:gd name="T8" fmla="*/ 286 w 494"/>
                <a:gd name="T9" fmla="*/ 114 h 476"/>
                <a:gd name="T10" fmla="*/ 388 w 494"/>
                <a:gd name="T11" fmla="*/ 30 h 476"/>
                <a:gd name="T12" fmla="*/ 342 w 494"/>
                <a:gd name="T13" fmla="*/ 149 h 476"/>
                <a:gd name="T14" fmla="*/ 466 w 494"/>
                <a:gd name="T15" fmla="*/ 130 h 476"/>
                <a:gd name="T16" fmla="*/ 362 w 494"/>
                <a:gd name="T17" fmla="*/ 224 h 476"/>
                <a:gd name="T18" fmla="*/ 493 w 494"/>
                <a:gd name="T19" fmla="*/ 268 h 476"/>
                <a:gd name="T20" fmla="*/ 353 w 494"/>
                <a:gd name="T21" fmla="*/ 293 h 476"/>
                <a:gd name="T22" fmla="*/ 428 w 494"/>
                <a:gd name="T23" fmla="*/ 405 h 476"/>
                <a:gd name="T24" fmla="*/ 304 w 494"/>
                <a:gd name="T25" fmla="*/ 352 h 476"/>
                <a:gd name="T26" fmla="*/ 286 w 494"/>
                <a:gd name="T27" fmla="*/ 475 h 476"/>
                <a:gd name="T28" fmla="*/ 237 w 494"/>
                <a:gd name="T29" fmla="*/ 377 h 476"/>
                <a:gd name="T30" fmla="*/ 161 w 494"/>
                <a:gd name="T31" fmla="*/ 461 h 476"/>
                <a:gd name="T32" fmla="*/ 168 w 494"/>
                <a:gd name="T33" fmla="*/ 352 h 476"/>
                <a:gd name="T34" fmla="*/ 63 w 494"/>
                <a:gd name="T35" fmla="*/ 396 h 476"/>
                <a:gd name="T36" fmla="*/ 123 w 494"/>
                <a:gd name="T37" fmla="*/ 303 h 476"/>
                <a:gd name="T38" fmla="*/ 0 w 494"/>
                <a:gd name="T39" fmla="*/ 282 h 476"/>
                <a:gd name="T40" fmla="*/ 123 w 494"/>
                <a:gd name="T41" fmla="*/ 228 h 476"/>
                <a:gd name="T42" fmla="*/ 20 w 494"/>
                <a:gd name="T43" fmla="*/ 149 h 476"/>
                <a:gd name="T44" fmla="*/ 132 w 494"/>
                <a:gd name="T45" fmla="*/ 13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4"/>
                <a:gd name="T70" fmla="*/ 0 h 476"/>
                <a:gd name="T71" fmla="*/ 494 w 49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4" h="476">
                  <a:moveTo>
                    <a:pt x="132" y="135"/>
                  </a:moveTo>
                  <a:lnTo>
                    <a:pt x="132" y="7"/>
                  </a:lnTo>
                  <a:lnTo>
                    <a:pt x="210" y="105"/>
                  </a:lnTo>
                  <a:lnTo>
                    <a:pt x="270" y="0"/>
                  </a:lnTo>
                  <a:lnTo>
                    <a:pt x="286" y="114"/>
                  </a:lnTo>
                  <a:lnTo>
                    <a:pt x="388" y="30"/>
                  </a:lnTo>
                  <a:lnTo>
                    <a:pt x="342" y="149"/>
                  </a:lnTo>
                  <a:lnTo>
                    <a:pt x="466" y="130"/>
                  </a:lnTo>
                  <a:lnTo>
                    <a:pt x="362" y="224"/>
                  </a:lnTo>
                  <a:lnTo>
                    <a:pt x="493" y="268"/>
                  </a:lnTo>
                  <a:lnTo>
                    <a:pt x="353" y="293"/>
                  </a:lnTo>
                  <a:lnTo>
                    <a:pt x="428" y="405"/>
                  </a:lnTo>
                  <a:lnTo>
                    <a:pt x="304" y="352"/>
                  </a:lnTo>
                  <a:lnTo>
                    <a:pt x="286" y="475"/>
                  </a:lnTo>
                  <a:lnTo>
                    <a:pt x="237" y="377"/>
                  </a:lnTo>
                  <a:lnTo>
                    <a:pt x="161" y="461"/>
                  </a:lnTo>
                  <a:lnTo>
                    <a:pt x="168" y="352"/>
                  </a:lnTo>
                  <a:lnTo>
                    <a:pt x="63" y="396"/>
                  </a:lnTo>
                  <a:lnTo>
                    <a:pt x="123" y="303"/>
                  </a:lnTo>
                  <a:lnTo>
                    <a:pt x="0" y="282"/>
                  </a:lnTo>
                  <a:lnTo>
                    <a:pt x="123" y="228"/>
                  </a:lnTo>
                  <a:lnTo>
                    <a:pt x="20" y="149"/>
                  </a:lnTo>
                  <a:lnTo>
                    <a:pt x="132" y="135"/>
                  </a:lnTo>
                </a:path>
              </a:pathLst>
            </a:custGeom>
            <a:solidFill>
              <a:srgbClr val="FAFD00"/>
            </a:solidFill>
            <a:ln w="12700" cap="rnd">
              <a:solidFill>
                <a:schemeClr val="bg2"/>
              </a:solidFill>
              <a:round/>
              <a:headEnd/>
              <a:tailEnd/>
            </a:ln>
          </p:spPr>
          <p:txBody>
            <a:bodyPr/>
            <a:lstStyle/>
            <a:p>
              <a:endParaRPr lang="en-US" dirty="0"/>
            </a:p>
          </p:txBody>
        </p:sp>
        <p:sp>
          <p:nvSpPr>
            <p:cNvPr id="4114" name="Freeform 8"/>
            <p:cNvSpPr>
              <a:spLocks/>
            </p:cNvSpPr>
            <p:nvPr/>
          </p:nvSpPr>
          <p:spPr bwMode="auto">
            <a:xfrm>
              <a:off x="5042" y="47"/>
              <a:ext cx="654" cy="660"/>
            </a:xfrm>
            <a:custGeom>
              <a:avLst/>
              <a:gdLst>
                <a:gd name="T0" fmla="*/ 260 w 654"/>
                <a:gd name="T1" fmla="*/ 200 h 660"/>
                <a:gd name="T2" fmla="*/ 286 w 654"/>
                <a:gd name="T3" fmla="*/ 0 h 660"/>
                <a:gd name="T4" fmla="*/ 329 w 654"/>
                <a:gd name="T5" fmla="*/ 193 h 660"/>
                <a:gd name="T6" fmla="*/ 445 w 654"/>
                <a:gd name="T7" fmla="*/ 21 h 660"/>
                <a:gd name="T8" fmla="*/ 407 w 654"/>
                <a:gd name="T9" fmla="*/ 205 h 660"/>
                <a:gd name="T10" fmla="*/ 601 w 654"/>
                <a:gd name="T11" fmla="*/ 105 h 660"/>
                <a:gd name="T12" fmla="*/ 438 w 654"/>
                <a:gd name="T13" fmla="*/ 254 h 660"/>
                <a:gd name="T14" fmla="*/ 653 w 654"/>
                <a:gd name="T15" fmla="*/ 249 h 660"/>
                <a:gd name="T16" fmla="*/ 445 w 654"/>
                <a:gd name="T17" fmla="*/ 333 h 660"/>
                <a:gd name="T18" fmla="*/ 615 w 654"/>
                <a:gd name="T19" fmla="*/ 456 h 660"/>
                <a:gd name="T20" fmla="*/ 425 w 654"/>
                <a:gd name="T21" fmla="*/ 396 h 660"/>
                <a:gd name="T22" fmla="*/ 510 w 654"/>
                <a:gd name="T23" fmla="*/ 619 h 660"/>
                <a:gd name="T24" fmla="*/ 371 w 654"/>
                <a:gd name="T25" fmla="*/ 440 h 660"/>
                <a:gd name="T26" fmla="*/ 298 w 654"/>
                <a:gd name="T27" fmla="*/ 659 h 660"/>
                <a:gd name="T28" fmla="*/ 295 w 654"/>
                <a:gd name="T29" fmla="*/ 436 h 660"/>
                <a:gd name="T30" fmla="*/ 139 w 654"/>
                <a:gd name="T31" fmla="*/ 614 h 660"/>
                <a:gd name="T32" fmla="*/ 235 w 654"/>
                <a:gd name="T33" fmla="*/ 403 h 660"/>
                <a:gd name="T34" fmla="*/ 34 w 654"/>
                <a:gd name="T35" fmla="*/ 452 h 660"/>
                <a:gd name="T36" fmla="*/ 215 w 654"/>
                <a:gd name="T37" fmla="*/ 342 h 660"/>
                <a:gd name="T38" fmla="*/ 0 w 654"/>
                <a:gd name="T39" fmla="*/ 275 h 660"/>
                <a:gd name="T40" fmla="*/ 224 w 654"/>
                <a:gd name="T41" fmla="*/ 268 h 660"/>
                <a:gd name="T42" fmla="*/ 72 w 654"/>
                <a:gd name="T43" fmla="*/ 95 h 660"/>
                <a:gd name="T44" fmla="*/ 260 w 654"/>
                <a:gd name="T45" fmla="*/ 200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4"/>
                <a:gd name="T70" fmla="*/ 0 h 660"/>
                <a:gd name="T71" fmla="*/ 654 w 654"/>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4" h="660">
                  <a:moveTo>
                    <a:pt x="260" y="200"/>
                  </a:moveTo>
                  <a:lnTo>
                    <a:pt x="286" y="0"/>
                  </a:lnTo>
                  <a:lnTo>
                    <a:pt x="329" y="193"/>
                  </a:lnTo>
                  <a:lnTo>
                    <a:pt x="445" y="21"/>
                  </a:lnTo>
                  <a:lnTo>
                    <a:pt x="407" y="205"/>
                  </a:lnTo>
                  <a:lnTo>
                    <a:pt x="601" y="105"/>
                  </a:lnTo>
                  <a:lnTo>
                    <a:pt x="438" y="254"/>
                  </a:lnTo>
                  <a:lnTo>
                    <a:pt x="653" y="249"/>
                  </a:lnTo>
                  <a:lnTo>
                    <a:pt x="445" y="333"/>
                  </a:lnTo>
                  <a:lnTo>
                    <a:pt x="615" y="456"/>
                  </a:lnTo>
                  <a:lnTo>
                    <a:pt x="425" y="396"/>
                  </a:lnTo>
                  <a:lnTo>
                    <a:pt x="510" y="619"/>
                  </a:lnTo>
                  <a:lnTo>
                    <a:pt x="371" y="440"/>
                  </a:lnTo>
                  <a:lnTo>
                    <a:pt x="298" y="659"/>
                  </a:lnTo>
                  <a:lnTo>
                    <a:pt x="295" y="436"/>
                  </a:lnTo>
                  <a:lnTo>
                    <a:pt x="139" y="614"/>
                  </a:lnTo>
                  <a:lnTo>
                    <a:pt x="235" y="403"/>
                  </a:lnTo>
                  <a:lnTo>
                    <a:pt x="34" y="452"/>
                  </a:lnTo>
                  <a:lnTo>
                    <a:pt x="215" y="342"/>
                  </a:lnTo>
                  <a:lnTo>
                    <a:pt x="0" y="275"/>
                  </a:lnTo>
                  <a:lnTo>
                    <a:pt x="224" y="268"/>
                  </a:lnTo>
                  <a:lnTo>
                    <a:pt x="72" y="95"/>
                  </a:lnTo>
                  <a:lnTo>
                    <a:pt x="260" y="200"/>
                  </a:lnTo>
                </a:path>
              </a:pathLst>
            </a:custGeom>
            <a:solidFill>
              <a:srgbClr val="FCFEB9"/>
            </a:solidFill>
            <a:ln w="12700" cap="rnd">
              <a:solidFill>
                <a:schemeClr val="bg2"/>
              </a:solidFill>
              <a:round/>
              <a:headEnd/>
              <a:tailEnd/>
            </a:ln>
          </p:spPr>
          <p:txBody>
            <a:bodyPr/>
            <a:lstStyle/>
            <a:p>
              <a:endParaRPr lang="en-US" dirty="0"/>
            </a:p>
          </p:txBody>
        </p:sp>
        <p:sp>
          <p:nvSpPr>
            <p:cNvPr id="4115" name="Freeform 9"/>
            <p:cNvSpPr>
              <a:spLocks/>
            </p:cNvSpPr>
            <p:nvPr/>
          </p:nvSpPr>
          <p:spPr bwMode="auto">
            <a:xfrm>
              <a:off x="5119" y="116"/>
              <a:ext cx="500" cy="509"/>
            </a:xfrm>
            <a:custGeom>
              <a:avLst/>
              <a:gdLst>
                <a:gd name="T0" fmla="*/ 198 w 500"/>
                <a:gd name="T1" fmla="*/ 156 h 509"/>
                <a:gd name="T2" fmla="*/ 218 w 500"/>
                <a:gd name="T3" fmla="*/ 0 h 509"/>
                <a:gd name="T4" fmla="*/ 250 w 500"/>
                <a:gd name="T5" fmla="*/ 149 h 509"/>
                <a:gd name="T6" fmla="*/ 341 w 500"/>
                <a:gd name="T7" fmla="*/ 19 h 509"/>
                <a:gd name="T8" fmla="*/ 312 w 500"/>
                <a:gd name="T9" fmla="*/ 161 h 509"/>
                <a:gd name="T10" fmla="*/ 459 w 500"/>
                <a:gd name="T11" fmla="*/ 82 h 509"/>
                <a:gd name="T12" fmla="*/ 334 w 500"/>
                <a:gd name="T13" fmla="*/ 198 h 509"/>
                <a:gd name="T14" fmla="*/ 499 w 500"/>
                <a:gd name="T15" fmla="*/ 193 h 509"/>
                <a:gd name="T16" fmla="*/ 341 w 500"/>
                <a:gd name="T17" fmla="*/ 259 h 509"/>
                <a:gd name="T18" fmla="*/ 470 w 500"/>
                <a:gd name="T19" fmla="*/ 352 h 509"/>
                <a:gd name="T20" fmla="*/ 325 w 500"/>
                <a:gd name="T21" fmla="*/ 305 h 509"/>
                <a:gd name="T22" fmla="*/ 390 w 500"/>
                <a:gd name="T23" fmla="*/ 478 h 509"/>
                <a:gd name="T24" fmla="*/ 283 w 500"/>
                <a:gd name="T25" fmla="*/ 340 h 509"/>
                <a:gd name="T26" fmla="*/ 227 w 500"/>
                <a:gd name="T27" fmla="*/ 508 h 509"/>
                <a:gd name="T28" fmla="*/ 225 w 500"/>
                <a:gd name="T29" fmla="*/ 335 h 509"/>
                <a:gd name="T30" fmla="*/ 105 w 500"/>
                <a:gd name="T31" fmla="*/ 475 h 509"/>
                <a:gd name="T32" fmla="*/ 180 w 500"/>
                <a:gd name="T33" fmla="*/ 312 h 509"/>
                <a:gd name="T34" fmla="*/ 24 w 500"/>
                <a:gd name="T35" fmla="*/ 349 h 509"/>
                <a:gd name="T36" fmla="*/ 163 w 500"/>
                <a:gd name="T37" fmla="*/ 265 h 509"/>
                <a:gd name="T38" fmla="*/ 0 w 500"/>
                <a:gd name="T39" fmla="*/ 215 h 509"/>
                <a:gd name="T40" fmla="*/ 169 w 500"/>
                <a:gd name="T41" fmla="*/ 207 h 509"/>
                <a:gd name="T42" fmla="*/ 54 w 500"/>
                <a:gd name="T43" fmla="*/ 77 h 509"/>
                <a:gd name="T44" fmla="*/ 198 w 500"/>
                <a:gd name="T45" fmla="*/ 156 h 5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509"/>
                <a:gd name="T71" fmla="*/ 500 w 500"/>
                <a:gd name="T72" fmla="*/ 509 h 5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509">
                  <a:moveTo>
                    <a:pt x="198" y="156"/>
                  </a:moveTo>
                  <a:lnTo>
                    <a:pt x="218" y="0"/>
                  </a:lnTo>
                  <a:lnTo>
                    <a:pt x="250" y="149"/>
                  </a:lnTo>
                  <a:lnTo>
                    <a:pt x="341" y="19"/>
                  </a:lnTo>
                  <a:lnTo>
                    <a:pt x="312" y="161"/>
                  </a:lnTo>
                  <a:lnTo>
                    <a:pt x="459" y="82"/>
                  </a:lnTo>
                  <a:lnTo>
                    <a:pt x="334" y="198"/>
                  </a:lnTo>
                  <a:lnTo>
                    <a:pt x="499" y="193"/>
                  </a:lnTo>
                  <a:lnTo>
                    <a:pt x="341" y="259"/>
                  </a:lnTo>
                  <a:lnTo>
                    <a:pt x="470" y="352"/>
                  </a:lnTo>
                  <a:lnTo>
                    <a:pt x="325" y="305"/>
                  </a:lnTo>
                  <a:lnTo>
                    <a:pt x="390" y="478"/>
                  </a:lnTo>
                  <a:lnTo>
                    <a:pt x="283" y="340"/>
                  </a:lnTo>
                  <a:lnTo>
                    <a:pt x="227" y="508"/>
                  </a:lnTo>
                  <a:lnTo>
                    <a:pt x="225" y="335"/>
                  </a:lnTo>
                  <a:lnTo>
                    <a:pt x="105" y="475"/>
                  </a:lnTo>
                  <a:lnTo>
                    <a:pt x="180" y="312"/>
                  </a:lnTo>
                  <a:lnTo>
                    <a:pt x="24" y="349"/>
                  </a:lnTo>
                  <a:lnTo>
                    <a:pt x="163" y="265"/>
                  </a:lnTo>
                  <a:lnTo>
                    <a:pt x="0" y="215"/>
                  </a:lnTo>
                  <a:lnTo>
                    <a:pt x="169" y="207"/>
                  </a:lnTo>
                  <a:lnTo>
                    <a:pt x="54" y="77"/>
                  </a:lnTo>
                  <a:lnTo>
                    <a:pt x="198" y="156"/>
                  </a:lnTo>
                </a:path>
              </a:pathLst>
            </a:custGeom>
            <a:solidFill>
              <a:srgbClr val="EAEC5E"/>
            </a:solidFill>
            <a:ln w="12700" cap="rnd">
              <a:solidFill>
                <a:schemeClr val="bg2"/>
              </a:solidFill>
              <a:round/>
              <a:headEnd/>
              <a:tailEnd/>
            </a:ln>
          </p:spPr>
          <p:txBody>
            <a:bodyPr/>
            <a:lstStyle/>
            <a:p>
              <a:endParaRPr lang="en-US" dirty="0"/>
            </a:p>
          </p:txBody>
        </p:sp>
        <p:sp>
          <p:nvSpPr>
            <p:cNvPr id="4116" name="Freeform 10"/>
            <p:cNvSpPr>
              <a:spLocks/>
            </p:cNvSpPr>
            <p:nvPr/>
          </p:nvSpPr>
          <p:spPr bwMode="auto">
            <a:xfrm>
              <a:off x="5185" y="182"/>
              <a:ext cx="375" cy="378"/>
            </a:xfrm>
            <a:custGeom>
              <a:avLst/>
              <a:gdLst>
                <a:gd name="T0" fmla="*/ 150 w 375"/>
                <a:gd name="T1" fmla="*/ 116 h 378"/>
                <a:gd name="T2" fmla="*/ 164 w 375"/>
                <a:gd name="T3" fmla="*/ 0 h 378"/>
                <a:gd name="T4" fmla="*/ 188 w 375"/>
                <a:gd name="T5" fmla="*/ 112 h 378"/>
                <a:gd name="T6" fmla="*/ 255 w 375"/>
                <a:gd name="T7" fmla="*/ 14 h 378"/>
                <a:gd name="T8" fmla="*/ 235 w 375"/>
                <a:gd name="T9" fmla="*/ 119 h 378"/>
                <a:gd name="T10" fmla="*/ 345 w 375"/>
                <a:gd name="T11" fmla="*/ 60 h 378"/>
                <a:gd name="T12" fmla="*/ 251 w 375"/>
                <a:gd name="T13" fmla="*/ 147 h 378"/>
                <a:gd name="T14" fmla="*/ 374 w 375"/>
                <a:gd name="T15" fmla="*/ 144 h 378"/>
                <a:gd name="T16" fmla="*/ 255 w 375"/>
                <a:gd name="T17" fmla="*/ 191 h 378"/>
                <a:gd name="T18" fmla="*/ 351 w 375"/>
                <a:gd name="T19" fmla="*/ 263 h 378"/>
                <a:gd name="T20" fmla="*/ 244 w 375"/>
                <a:gd name="T21" fmla="*/ 228 h 378"/>
                <a:gd name="T22" fmla="*/ 293 w 375"/>
                <a:gd name="T23" fmla="*/ 356 h 378"/>
                <a:gd name="T24" fmla="*/ 213 w 375"/>
                <a:gd name="T25" fmla="*/ 251 h 378"/>
                <a:gd name="T26" fmla="*/ 172 w 375"/>
                <a:gd name="T27" fmla="*/ 377 h 378"/>
                <a:gd name="T28" fmla="*/ 168 w 375"/>
                <a:gd name="T29" fmla="*/ 249 h 378"/>
                <a:gd name="T30" fmla="*/ 81 w 375"/>
                <a:gd name="T31" fmla="*/ 354 h 378"/>
                <a:gd name="T32" fmla="*/ 134 w 375"/>
                <a:gd name="T33" fmla="*/ 233 h 378"/>
                <a:gd name="T34" fmla="*/ 18 w 375"/>
                <a:gd name="T35" fmla="*/ 261 h 378"/>
                <a:gd name="T36" fmla="*/ 123 w 375"/>
                <a:gd name="T37" fmla="*/ 198 h 378"/>
                <a:gd name="T38" fmla="*/ 0 w 375"/>
                <a:gd name="T39" fmla="*/ 158 h 378"/>
                <a:gd name="T40" fmla="*/ 128 w 375"/>
                <a:gd name="T41" fmla="*/ 154 h 378"/>
                <a:gd name="T42" fmla="*/ 40 w 375"/>
                <a:gd name="T43" fmla="*/ 56 h 378"/>
                <a:gd name="T44" fmla="*/ 150 w 375"/>
                <a:gd name="T45" fmla="*/ 116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5"/>
                <a:gd name="T70" fmla="*/ 0 h 378"/>
                <a:gd name="T71" fmla="*/ 375 w 375"/>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5" h="378">
                  <a:moveTo>
                    <a:pt x="150" y="116"/>
                  </a:moveTo>
                  <a:lnTo>
                    <a:pt x="164" y="0"/>
                  </a:lnTo>
                  <a:lnTo>
                    <a:pt x="188" y="112"/>
                  </a:lnTo>
                  <a:lnTo>
                    <a:pt x="255" y="14"/>
                  </a:lnTo>
                  <a:lnTo>
                    <a:pt x="235" y="119"/>
                  </a:lnTo>
                  <a:lnTo>
                    <a:pt x="345" y="60"/>
                  </a:lnTo>
                  <a:lnTo>
                    <a:pt x="251" y="147"/>
                  </a:lnTo>
                  <a:lnTo>
                    <a:pt x="374" y="144"/>
                  </a:lnTo>
                  <a:lnTo>
                    <a:pt x="255" y="191"/>
                  </a:lnTo>
                  <a:lnTo>
                    <a:pt x="351" y="263"/>
                  </a:lnTo>
                  <a:lnTo>
                    <a:pt x="244" y="228"/>
                  </a:lnTo>
                  <a:lnTo>
                    <a:pt x="293" y="356"/>
                  </a:lnTo>
                  <a:lnTo>
                    <a:pt x="213" y="251"/>
                  </a:lnTo>
                  <a:lnTo>
                    <a:pt x="172" y="377"/>
                  </a:lnTo>
                  <a:lnTo>
                    <a:pt x="168" y="249"/>
                  </a:lnTo>
                  <a:lnTo>
                    <a:pt x="81" y="354"/>
                  </a:lnTo>
                  <a:lnTo>
                    <a:pt x="134" y="233"/>
                  </a:lnTo>
                  <a:lnTo>
                    <a:pt x="18" y="261"/>
                  </a:lnTo>
                  <a:lnTo>
                    <a:pt x="123" y="198"/>
                  </a:lnTo>
                  <a:lnTo>
                    <a:pt x="0" y="158"/>
                  </a:lnTo>
                  <a:lnTo>
                    <a:pt x="128" y="154"/>
                  </a:lnTo>
                  <a:lnTo>
                    <a:pt x="40" y="56"/>
                  </a:lnTo>
                  <a:lnTo>
                    <a:pt x="150" y="116"/>
                  </a:lnTo>
                </a:path>
              </a:pathLst>
            </a:custGeom>
            <a:solidFill>
              <a:srgbClr val="FF9F00"/>
            </a:solidFill>
            <a:ln w="12700" cap="rnd">
              <a:solidFill>
                <a:schemeClr val="bg2"/>
              </a:solidFill>
              <a:round/>
              <a:headEnd/>
              <a:tailEnd/>
            </a:ln>
          </p:spPr>
          <p:txBody>
            <a:bodyPr/>
            <a:lstStyle/>
            <a:p>
              <a:endParaRPr lang="en-US" dirty="0"/>
            </a:p>
          </p:txBody>
        </p:sp>
        <p:sp>
          <p:nvSpPr>
            <p:cNvPr id="4117" name="Freeform 11"/>
            <p:cNvSpPr>
              <a:spLocks/>
            </p:cNvSpPr>
            <p:nvPr/>
          </p:nvSpPr>
          <p:spPr bwMode="auto">
            <a:xfrm>
              <a:off x="5250" y="247"/>
              <a:ext cx="245" cy="248"/>
            </a:xfrm>
            <a:custGeom>
              <a:avLst/>
              <a:gdLst>
                <a:gd name="T0" fmla="*/ 99 w 245"/>
                <a:gd name="T1" fmla="*/ 77 h 248"/>
                <a:gd name="T2" fmla="*/ 107 w 245"/>
                <a:gd name="T3" fmla="*/ 0 h 248"/>
                <a:gd name="T4" fmla="*/ 123 w 245"/>
                <a:gd name="T5" fmla="*/ 75 h 248"/>
                <a:gd name="T6" fmla="*/ 168 w 245"/>
                <a:gd name="T7" fmla="*/ 9 h 248"/>
                <a:gd name="T8" fmla="*/ 152 w 245"/>
                <a:gd name="T9" fmla="*/ 79 h 248"/>
                <a:gd name="T10" fmla="*/ 226 w 245"/>
                <a:gd name="T11" fmla="*/ 40 h 248"/>
                <a:gd name="T12" fmla="*/ 163 w 245"/>
                <a:gd name="T13" fmla="*/ 96 h 248"/>
                <a:gd name="T14" fmla="*/ 244 w 245"/>
                <a:gd name="T15" fmla="*/ 96 h 248"/>
                <a:gd name="T16" fmla="*/ 168 w 245"/>
                <a:gd name="T17" fmla="*/ 126 h 248"/>
                <a:gd name="T18" fmla="*/ 230 w 245"/>
                <a:gd name="T19" fmla="*/ 172 h 248"/>
                <a:gd name="T20" fmla="*/ 159 w 245"/>
                <a:gd name="T21" fmla="*/ 149 h 248"/>
                <a:gd name="T22" fmla="*/ 190 w 245"/>
                <a:gd name="T23" fmla="*/ 233 h 248"/>
                <a:gd name="T24" fmla="*/ 139 w 245"/>
                <a:gd name="T25" fmla="*/ 166 h 248"/>
                <a:gd name="T26" fmla="*/ 112 w 245"/>
                <a:gd name="T27" fmla="*/ 247 h 248"/>
                <a:gd name="T28" fmla="*/ 110 w 245"/>
                <a:gd name="T29" fmla="*/ 163 h 248"/>
                <a:gd name="T30" fmla="*/ 52 w 245"/>
                <a:gd name="T31" fmla="*/ 231 h 248"/>
                <a:gd name="T32" fmla="*/ 87 w 245"/>
                <a:gd name="T33" fmla="*/ 152 h 248"/>
                <a:gd name="T34" fmla="*/ 14 w 245"/>
                <a:gd name="T35" fmla="*/ 170 h 248"/>
                <a:gd name="T36" fmla="*/ 81 w 245"/>
                <a:gd name="T37" fmla="*/ 128 h 248"/>
                <a:gd name="T38" fmla="*/ 0 w 245"/>
                <a:gd name="T39" fmla="*/ 105 h 248"/>
                <a:gd name="T40" fmla="*/ 83 w 245"/>
                <a:gd name="T41" fmla="*/ 100 h 248"/>
                <a:gd name="T42" fmla="*/ 27 w 245"/>
                <a:gd name="T43" fmla="*/ 37 h 248"/>
                <a:gd name="T44" fmla="*/ 99 w 245"/>
                <a:gd name="T45" fmla="*/ 77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5"/>
                <a:gd name="T70" fmla="*/ 0 h 248"/>
                <a:gd name="T71" fmla="*/ 245 w 245"/>
                <a:gd name="T72" fmla="*/ 248 h 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5" h="248">
                  <a:moveTo>
                    <a:pt x="99" y="77"/>
                  </a:moveTo>
                  <a:lnTo>
                    <a:pt x="107" y="0"/>
                  </a:lnTo>
                  <a:lnTo>
                    <a:pt x="123" y="75"/>
                  </a:lnTo>
                  <a:lnTo>
                    <a:pt x="168" y="9"/>
                  </a:lnTo>
                  <a:lnTo>
                    <a:pt x="152" y="79"/>
                  </a:lnTo>
                  <a:lnTo>
                    <a:pt x="226" y="40"/>
                  </a:lnTo>
                  <a:lnTo>
                    <a:pt x="163" y="96"/>
                  </a:lnTo>
                  <a:lnTo>
                    <a:pt x="244" y="96"/>
                  </a:lnTo>
                  <a:lnTo>
                    <a:pt x="168" y="126"/>
                  </a:lnTo>
                  <a:lnTo>
                    <a:pt x="230" y="172"/>
                  </a:lnTo>
                  <a:lnTo>
                    <a:pt x="159" y="149"/>
                  </a:lnTo>
                  <a:lnTo>
                    <a:pt x="190" y="233"/>
                  </a:lnTo>
                  <a:lnTo>
                    <a:pt x="139" y="166"/>
                  </a:lnTo>
                  <a:lnTo>
                    <a:pt x="112" y="247"/>
                  </a:lnTo>
                  <a:lnTo>
                    <a:pt x="110" y="163"/>
                  </a:lnTo>
                  <a:lnTo>
                    <a:pt x="52" y="231"/>
                  </a:lnTo>
                  <a:lnTo>
                    <a:pt x="87" y="152"/>
                  </a:lnTo>
                  <a:lnTo>
                    <a:pt x="14" y="170"/>
                  </a:lnTo>
                  <a:lnTo>
                    <a:pt x="81" y="128"/>
                  </a:lnTo>
                  <a:lnTo>
                    <a:pt x="0" y="105"/>
                  </a:lnTo>
                  <a:lnTo>
                    <a:pt x="83" y="100"/>
                  </a:lnTo>
                  <a:lnTo>
                    <a:pt x="27" y="37"/>
                  </a:lnTo>
                  <a:lnTo>
                    <a:pt x="99" y="77"/>
                  </a:lnTo>
                </a:path>
              </a:pathLst>
            </a:custGeom>
            <a:solidFill>
              <a:srgbClr val="FFFF00"/>
            </a:solidFill>
            <a:ln w="12700" cap="rnd">
              <a:solidFill>
                <a:schemeClr val="bg2"/>
              </a:solidFill>
              <a:round/>
              <a:headEnd/>
              <a:tailEnd/>
            </a:ln>
          </p:spPr>
          <p:txBody>
            <a:bodyPr/>
            <a:lstStyle/>
            <a:p>
              <a:endParaRPr lang="en-US" dirty="0"/>
            </a:p>
          </p:txBody>
        </p:sp>
        <p:sp>
          <p:nvSpPr>
            <p:cNvPr id="4118" name="Oval 12"/>
            <p:cNvSpPr>
              <a:spLocks noChangeArrowheads="1"/>
            </p:cNvSpPr>
            <p:nvPr/>
          </p:nvSpPr>
          <p:spPr bwMode="auto">
            <a:xfrm>
              <a:off x="5272" y="266"/>
              <a:ext cx="197" cy="190"/>
            </a:xfrm>
            <a:prstGeom prst="ellipse">
              <a:avLst/>
            </a:prstGeom>
            <a:solidFill>
              <a:srgbClr val="FAFD00"/>
            </a:solidFill>
            <a:ln w="12700">
              <a:solidFill>
                <a:schemeClr val="bg2"/>
              </a:solidFill>
              <a:round/>
              <a:headEnd/>
              <a:tailEnd/>
            </a:ln>
          </p:spPr>
          <p:txBody>
            <a:bodyPr wrap="none" anchor="ctr"/>
            <a:lstStyle/>
            <a:p>
              <a:pPr eaLnBrk="0" hangingPunct="0"/>
              <a:endParaRPr lang="en-US" dirty="0"/>
            </a:p>
          </p:txBody>
        </p:sp>
      </p:grpSp>
      <p:sp>
        <p:nvSpPr>
          <p:cNvPr id="4102" name="Text Box 13"/>
          <p:cNvSpPr txBox="1">
            <a:spLocks noChangeArrowheads="1"/>
          </p:cNvSpPr>
          <p:nvPr/>
        </p:nvSpPr>
        <p:spPr bwMode="auto">
          <a:xfrm>
            <a:off x="350838" y="1295400"/>
            <a:ext cx="292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solidFill>
                  <a:srgbClr val="008000"/>
                </a:solidFill>
                <a:latin typeface="Helvetica" pitchFamily="34" charset="0"/>
              </a:rPr>
              <a:t>Sun photosphere</a:t>
            </a:r>
          </a:p>
        </p:txBody>
      </p:sp>
      <p:sp>
        <p:nvSpPr>
          <p:cNvPr id="4103" name="Line 19"/>
          <p:cNvSpPr>
            <a:spLocks noChangeShapeType="1"/>
          </p:cNvSpPr>
          <p:nvPr/>
        </p:nvSpPr>
        <p:spPr bwMode="auto">
          <a:xfrm flipH="1">
            <a:off x="3006725" y="3184525"/>
            <a:ext cx="3462338" cy="1935163"/>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04" name="Text Box 20"/>
          <p:cNvSpPr txBox="1">
            <a:spLocks noChangeArrowheads="1"/>
          </p:cNvSpPr>
          <p:nvPr/>
        </p:nvSpPr>
        <p:spPr bwMode="auto">
          <a:xfrm>
            <a:off x="5410200" y="5562600"/>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latin typeface="Helvetica" pitchFamily="34" charset="0"/>
              </a:rPr>
              <a:t>“AM” means “air mass”</a:t>
            </a:r>
          </a:p>
        </p:txBody>
      </p:sp>
      <p:sp>
        <p:nvSpPr>
          <p:cNvPr id="4105" name="Text Box 24"/>
          <p:cNvSpPr txBox="1">
            <a:spLocks noChangeArrowheads="1"/>
          </p:cNvSpPr>
          <p:nvPr/>
        </p:nvSpPr>
        <p:spPr bwMode="auto">
          <a:xfrm rot="-5400000">
            <a:off x="15876" y="4157662"/>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sz="2000" dirty="0">
                <a:latin typeface="Helvetica" pitchFamily="34" charset="0"/>
              </a:rPr>
              <a:t>Intensity</a:t>
            </a:r>
          </a:p>
        </p:txBody>
      </p:sp>
      <p:pic>
        <p:nvPicPr>
          <p:cNvPr id="4106" name="Picture 27" descr="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2057400"/>
            <a:ext cx="514032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5"/>
          <p:cNvSpPr txBox="1">
            <a:spLocks noChangeArrowheads="1"/>
          </p:cNvSpPr>
          <p:nvPr/>
        </p:nvSpPr>
        <p:spPr bwMode="auto">
          <a:xfrm>
            <a:off x="3276600" y="2093913"/>
            <a:ext cx="2971800" cy="9540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r>
              <a:rPr lang="en-US" dirty="0">
                <a:solidFill>
                  <a:srgbClr val="0000FF"/>
                </a:solidFill>
                <a:latin typeface="Helvetica" pitchFamily="34" charset="0"/>
              </a:rPr>
              <a:t>Extraterrestrial sunlight (AM0)</a:t>
            </a:r>
          </a:p>
        </p:txBody>
      </p:sp>
      <p:sp>
        <p:nvSpPr>
          <p:cNvPr id="4108" name="Oval 16"/>
          <p:cNvSpPr>
            <a:spLocks noChangeArrowheads="1"/>
          </p:cNvSpPr>
          <p:nvPr/>
        </p:nvSpPr>
        <p:spPr bwMode="auto">
          <a:xfrm>
            <a:off x="5891213" y="976313"/>
            <a:ext cx="3014662" cy="30146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dirty="0"/>
          </a:p>
        </p:txBody>
      </p:sp>
      <p:sp>
        <p:nvSpPr>
          <p:cNvPr id="4109" name="Oval 2"/>
          <p:cNvSpPr>
            <a:spLocks noChangeArrowheads="1"/>
          </p:cNvSpPr>
          <p:nvPr/>
        </p:nvSpPr>
        <p:spPr bwMode="auto">
          <a:xfrm>
            <a:off x="6059488" y="1144588"/>
            <a:ext cx="2678112" cy="2678112"/>
          </a:xfrm>
          <a:prstGeom prst="ellipse">
            <a:avLst/>
          </a:prstGeom>
          <a:solidFill>
            <a:schemeClr val="accent1"/>
          </a:solidFill>
          <a:ln w="12700">
            <a:solidFill>
              <a:schemeClr val="tx1"/>
            </a:solidFill>
            <a:round/>
            <a:headEnd/>
            <a:tailEnd/>
          </a:ln>
        </p:spPr>
        <p:txBody>
          <a:bodyPr wrap="none" anchor="ctr"/>
          <a:lstStyle/>
          <a:p>
            <a:pPr eaLnBrk="0" hangingPunct="0"/>
            <a:endParaRPr lang="en-US" dirty="0"/>
          </a:p>
        </p:txBody>
      </p:sp>
      <p:graphicFrame>
        <p:nvGraphicFramePr>
          <p:cNvPr id="4098" name="Object 2"/>
          <p:cNvGraphicFramePr>
            <a:graphicFrameLocks/>
          </p:cNvGraphicFramePr>
          <p:nvPr/>
        </p:nvGraphicFramePr>
        <p:xfrm>
          <a:off x="6221413" y="1301750"/>
          <a:ext cx="2354262" cy="2362200"/>
        </p:xfrm>
        <a:graphic>
          <a:graphicData uri="http://schemas.openxmlformats.org/presentationml/2006/ole">
            <mc:AlternateContent xmlns:mc="http://schemas.openxmlformats.org/markup-compatibility/2006">
              <mc:Choice xmlns:v="urn:schemas-microsoft-com:vml" Requires="v">
                <p:oleObj spid="_x0000_s92300" name="Microsoft ClipArt Gallery" r:id="rId5" imgW="3467100" imgH="3517900" progId="">
                  <p:embed/>
                </p:oleObj>
              </mc:Choice>
              <mc:Fallback>
                <p:oleObj name="Microsoft ClipArt Gallery" r:id="rId5" imgW="3467100" imgH="3517900"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1413" y="1301750"/>
                        <a:ext cx="235426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5586413" y="1981200"/>
          <a:ext cx="581025" cy="642938"/>
        </p:xfrm>
        <a:graphic>
          <a:graphicData uri="http://schemas.openxmlformats.org/presentationml/2006/ole">
            <mc:AlternateContent xmlns:mc="http://schemas.openxmlformats.org/markup-compatibility/2006">
              <mc:Choice xmlns:v="urn:schemas-microsoft-com:vml" Requires="v">
                <p:oleObj spid="_x0000_s92301" r:id="rId7" imgW="749808" imgH="829056" progId="">
                  <p:embed/>
                </p:oleObj>
              </mc:Choice>
              <mc:Fallback>
                <p:oleObj r:id="rId7" imgW="749808" imgH="82905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6413" y="1981200"/>
                        <a:ext cx="5810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0" name="Line 14"/>
          <p:cNvSpPr>
            <a:spLocks noChangeShapeType="1"/>
          </p:cNvSpPr>
          <p:nvPr/>
        </p:nvSpPr>
        <p:spPr bwMode="auto">
          <a:xfrm flipH="1">
            <a:off x="2420938" y="1676400"/>
            <a:ext cx="1447800" cy="1449388"/>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11" name="Line 17"/>
          <p:cNvSpPr>
            <a:spLocks noChangeShapeType="1"/>
          </p:cNvSpPr>
          <p:nvPr/>
        </p:nvSpPr>
        <p:spPr bwMode="auto">
          <a:xfrm flipH="1">
            <a:off x="2479675" y="2897188"/>
            <a:ext cx="3462338" cy="852487"/>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4112" name="Text Box 18"/>
          <p:cNvSpPr txBox="1">
            <a:spLocks noChangeArrowheads="1"/>
          </p:cNvSpPr>
          <p:nvPr/>
        </p:nvSpPr>
        <p:spPr bwMode="auto">
          <a:xfrm>
            <a:off x="4976813" y="4229099"/>
            <a:ext cx="4038600" cy="10058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a:r>
              <a:rPr lang="en-US" sz="2400" dirty="0">
                <a:solidFill>
                  <a:srgbClr val="D60093"/>
                </a:solidFill>
                <a:latin typeface="Helvetica" pitchFamily="34" charset="0"/>
              </a:rPr>
              <a:t>Sunlight at sea level at 40° N Latitude at noon (AM1.5)</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12</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idx="4294967295"/>
          </p:nvPr>
        </p:nvSpPr>
        <p:spPr>
          <a:xfrm>
            <a:off x="685800" y="152400"/>
            <a:ext cx="7567613" cy="1066800"/>
          </a:xfrm>
        </p:spPr>
        <p:txBody>
          <a:bodyPr/>
          <a:lstStyle/>
          <a:p>
            <a:pPr eaLnBrk="1" hangingPunct="1"/>
            <a:r>
              <a:rPr lang="en-US" dirty="0"/>
              <a:t>Air Mass Ratio</a:t>
            </a:r>
          </a:p>
        </p:txBody>
      </p:sp>
      <p:sp>
        <p:nvSpPr>
          <p:cNvPr id="5125" name="Content Placeholder 2"/>
          <p:cNvSpPr>
            <a:spLocks noGrp="1"/>
          </p:cNvSpPr>
          <p:nvPr>
            <p:ph idx="4294967295"/>
          </p:nvPr>
        </p:nvSpPr>
        <p:spPr>
          <a:xfrm>
            <a:off x="469106" y="5595959"/>
            <a:ext cx="8001000" cy="2073096"/>
          </a:xfrm>
        </p:spPr>
        <p:txBody>
          <a:bodyPr/>
          <a:lstStyle/>
          <a:p>
            <a:pPr eaLnBrk="1" hangingPunct="1"/>
            <a:r>
              <a:rPr lang="en-US" sz="2200" dirty="0"/>
              <a:t>AM1.5 – assumed earth’s surface average </a:t>
            </a:r>
          </a:p>
          <a:p>
            <a:pPr eaLnBrk="1" hangingPunct="1"/>
            <a:r>
              <a:rPr lang="en-US" sz="2200" dirty="0"/>
              <a:t>Air mass ratio = 1 (“AM1”) – sun directly overhead</a:t>
            </a:r>
          </a:p>
          <a:p>
            <a:pPr eaLnBrk="1" hangingPunct="1"/>
            <a:r>
              <a:rPr lang="en-US" sz="2200" dirty="0"/>
              <a:t>AM0 – no atmosphere</a:t>
            </a:r>
          </a:p>
        </p:txBody>
      </p:sp>
      <p:graphicFrame>
        <p:nvGraphicFramePr>
          <p:cNvPr id="5122" name="Object 2"/>
          <p:cNvGraphicFramePr>
            <a:graphicFrameLocks noChangeAspect="1"/>
          </p:cNvGraphicFramePr>
          <p:nvPr>
            <p:extLst>
              <p:ext uri="{D42A27DB-BD31-4B8C-83A1-F6EECF244321}">
                <p14:modId xmlns:p14="http://schemas.microsoft.com/office/powerpoint/2010/main" val="2248676480"/>
              </p:ext>
            </p:extLst>
          </p:nvPr>
        </p:nvGraphicFramePr>
        <p:xfrm>
          <a:off x="124798" y="2028093"/>
          <a:ext cx="4708526" cy="971550"/>
        </p:xfrm>
        <a:graphic>
          <a:graphicData uri="http://schemas.openxmlformats.org/presentationml/2006/ole">
            <mc:AlternateContent xmlns:mc="http://schemas.openxmlformats.org/markup-compatibility/2006">
              <mc:Choice xmlns:v="urn:schemas-microsoft-com:vml" Requires="v">
                <p:oleObj spid="_x0000_s93258" name="Equation" r:id="rId4" imgW="2095200" imgH="431640" progId="Equation.DSMT4">
                  <p:embed/>
                </p:oleObj>
              </mc:Choice>
              <mc:Fallback>
                <p:oleObj name="Equation" r:id="rId4" imgW="2095200" imgH="431640" progId="Equation.DSMT4">
                  <p:embed/>
                  <p:pic>
                    <p:nvPicPr>
                      <p:cNvPr id="0" name=""/>
                      <p:cNvPicPr>
                        <a:picLocks noChangeAspect="1" noChangeArrowheads="1"/>
                      </p:cNvPicPr>
                      <p:nvPr/>
                    </p:nvPicPr>
                    <p:blipFill>
                      <a:blip r:embed="rId5"/>
                      <a:srcRect/>
                      <a:stretch>
                        <a:fillRect/>
                      </a:stretch>
                    </p:blipFill>
                    <p:spPr bwMode="auto">
                      <a:xfrm>
                        <a:off x="124798" y="2028093"/>
                        <a:ext cx="470852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0" y="5072739"/>
            <a:ext cx="8991600" cy="523220"/>
          </a:xfrm>
          <a:prstGeom prst="rect">
            <a:avLst/>
          </a:prstGeom>
        </p:spPr>
        <p:txBody>
          <a:bodyPr wrap="square">
            <a:spAutoFit/>
          </a:bodyPr>
          <a:lstStyle/>
          <a:p>
            <a:pPr marL="342900" indent="-342900" eaLnBrk="0" hangingPunct="0">
              <a:buSzPct val="125000"/>
              <a:defRPr/>
            </a:pPr>
            <a:r>
              <a:rPr lang="en-US" kern="0" dirty="0"/>
              <a:t>    </a:t>
            </a:r>
            <a:r>
              <a:rPr lang="en-US" sz="2400" kern="0" dirty="0"/>
              <a:t>As sunlight transits the atmosphere, energy is absorbed</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13</a:t>
            </a:fld>
            <a:endParaRPr lang="en-US" dirty="0"/>
          </a:p>
        </p:txBody>
      </p:sp>
      <p:pic>
        <p:nvPicPr>
          <p:cNvPr id="10" name="Picture 9">
            <a:extLst>
              <a:ext uri="{FF2B5EF4-FFF2-40B4-BE49-F238E27FC236}">
                <a16:creationId xmlns:a16="http://schemas.microsoft.com/office/drawing/2014/main" id="{5E8FD09D-1ED4-4D37-9E08-016B24D2C323}"/>
              </a:ext>
            </a:extLst>
          </p:cNvPr>
          <p:cNvPicPr/>
          <p:nvPr/>
        </p:nvPicPr>
        <p:blipFill rotWithShape="1">
          <a:blip r:embed="rId6"/>
          <a:srcRect l="50383" t="6114" r="-1465" b="4965"/>
          <a:stretch/>
        </p:blipFill>
        <p:spPr bwMode="auto">
          <a:xfrm>
            <a:off x="4833324" y="240064"/>
            <a:ext cx="3655263" cy="304800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543D3778-1BD1-487C-AE67-359EA36EBA48}"/>
              </a:ext>
            </a:extLst>
          </p:cNvPr>
          <p:cNvSpPr/>
          <p:nvPr/>
        </p:nvSpPr>
        <p:spPr>
          <a:xfrm>
            <a:off x="4114800" y="3325272"/>
            <a:ext cx="4876800" cy="1766637"/>
          </a:xfrm>
          <a:prstGeom prst="rect">
            <a:avLst/>
          </a:prstGeom>
        </p:spPr>
        <p:txBody>
          <a:bodyPr wrap="square">
            <a:spAutoFit/>
          </a:bodyPr>
          <a:lstStyle/>
          <a:p>
            <a:pPr algn="ctr"/>
            <a:r>
              <a:rPr lang="en-US" sz="1800" dirty="0">
                <a:solidFill>
                  <a:srgbClr val="000000"/>
                </a:solidFill>
              </a:rPr>
              <a:t>FIGURE 4.3 </a:t>
            </a:r>
          </a:p>
          <a:p>
            <a:pPr algn="ctr"/>
            <a:r>
              <a:rPr lang="en-US" sz="1800" dirty="0">
                <a:solidFill>
                  <a:srgbClr val="000000"/>
                </a:solidFill>
              </a:rPr>
              <a:t>The </a:t>
            </a:r>
            <a:r>
              <a:rPr lang="en-US" sz="2000" b="1" dirty="0">
                <a:solidFill>
                  <a:srgbClr val="C00000"/>
                </a:solidFill>
              </a:rPr>
              <a:t>air mass ratio </a:t>
            </a:r>
            <a:r>
              <a:rPr lang="en-US" sz="2000" b="1" i="1" dirty="0">
                <a:solidFill>
                  <a:srgbClr val="0000FF"/>
                </a:solidFill>
              </a:rPr>
              <a:t>m</a:t>
            </a:r>
            <a:r>
              <a:rPr lang="en-US" sz="2000" b="1" dirty="0">
                <a:solidFill>
                  <a:srgbClr val="0000FF"/>
                </a:solidFill>
              </a:rPr>
              <a:t> </a:t>
            </a:r>
            <a:r>
              <a:rPr lang="en-US" sz="1800" dirty="0">
                <a:solidFill>
                  <a:srgbClr val="000000"/>
                </a:solidFill>
              </a:rPr>
              <a:t>is a measure of the amount of atmosphere the sun's rays must pass through to reach the earth's surface. </a:t>
            </a:r>
          </a:p>
          <a:p>
            <a:pPr algn="ct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76200"/>
            <a:ext cx="8001000" cy="1066800"/>
          </a:xfrm>
        </p:spPr>
        <p:txBody>
          <a:bodyPr/>
          <a:lstStyle/>
          <a:p>
            <a:pPr eaLnBrk="1" hangingPunct="1"/>
            <a:r>
              <a:rPr lang="en-US" dirty="0"/>
              <a:t>Solar Spectrum on Earth’s Surface</a:t>
            </a:r>
          </a:p>
        </p:txBody>
      </p:sp>
      <p:sp>
        <p:nvSpPr>
          <p:cNvPr id="28676" name="Text Box 5"/>
          <p:cNvSpPr txBox="1">
            <a:spLocks noChangeArrowheads="1"/>
          </p:cNvSpPr>
          <p:nvPr/>
        </p:nvSpPr>
        <p:spPr bwMode="auto">
          <a:xfrm>
            <a:off x="5105400" y="1524000"/>
            <a:ext cx="3886200" cy="261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b="1" dirty="0">
                <a:solidFill>
                  <a:srgbClr val="0000FF"/>
                </a:solidFill>
              </a:rPr>
              <a:t>m</a:t>
            </a:r>
            <a:r>
              <a:rPr lang="en-US" sz="2400" dirty="0"/>
              <a:t> </a:t>
            </a:r>
            <a:r>
              <a:rPr lang="en-US" sz="2400" b="1" dirty="0">
                <a:solidFill>
                  <a:srgbClr val="C00000"/>
                </a:solidFill>
              </a:rPr>
              <a:t>is higher when the sun is</a:t>
            </a:r>
            <a:r>
              <a:rPr lang="en-US" sz="2400" b="1" dirty="0"/>
              <a:t> closer to the horizon</a:t>
            </a:r>
            <a:r>
              <a:rPr lang="en-US" sz="2400" dirty="0"/>
              <a:t>  </a:t>
            </a:r>
          </a:p>
          <a:p>
            <a:pPr eaLnBrk="1" hangingPunct="1">
              <a:spcBef>
                <a:spcPts val="1800"/>
              </a:spcBef>
            </a:pPr>
            <a:r>
              <a:rPr lang="en-US" sz="2400" dirty="0"/>
              <a:t>Notice </a:t>
            </a:r>
            <a:r>
              <a:rPr lang="en-US" sz="2400" b="1" dirty="0">
                <a:solidFill>
                  <a:srgbClr val="0000FF"/>
                </a:solidFill>
              </a:rPr>
              <a:t>blue light </a:t>
            </a:r>
            <a:r>
              <a:rPr lang="en-US" sz="2400" b="1" dirty="0">
                <a:solidFill>
                  <a:srgbClr val="7030A0"/>
                </a:solidFill>
              </a:rPr>
              <a:t>attenuation</a:t>
            </a:r>
            <a:r>
              <a:rPr lang="en-US" sz="2400" dirty="0"/>
              <a:t> with higher </a:t>
            </a:r>
            <a:r>
              <a:rPr lang="en-US" sz="2400" b="1" dirty="0">
                <a:solidFill>
                  <a:srgbClr val="0000FF"/>
                </a:solidFill>
              </a:rPr>
              <a:t>m</a:t>
            </a:r>
            <a:r>
              <a:rPr lang="en-US" sz="2400" dirty="0"/>
              <a:t>, </a:t>
            </a:r>
          </a:p>
          <a:p>
            <a:pPr eaLnBrk="1" hangingPunct="1"/>
            <a:r>
              <a:rPr lang="en-US" sz="2400" dirty="0">
                <a:sym typeface="Wingdings" panose="05000000000000000000" pitchFamily="2" charset="2"/>
              </a:rPr>
              <a:t> </a:t>
            </a:r>
            <a:r>
              <a:rPr lang="en-US" sz="2400" dirty="0"/>
              <a:t>sun appears </a:t>
            </a:r>
            <a:r>
              <a:rPr lang="en-US" sz="2400" b="1" dirty="0">
                <a:solidFill>
                  <a:srgbClr val="C00000"/>
                </a:solidFill>
              </a:rPr>
              <a:t>reddish</a:t>
            </a:r>
            <a:r>
              <a:rPr lang="en-US" sz="2400" dirty="0"/>
              <a:t> at </a:t>
            </a:r>
            <a:r>
              <a:rPr lang="en-US" sz="2400" b="1" dirty="0">
                <a:solidFill>
                  <a:srgbClr val="FF9900"/>
                </a:solidFill>
                <a:effectLst>
                  <a:outerShdw blurRad="38100" dist="38100" dir="2700000" algn="tl">
                    <a:srgbClr val="000000">
                      <a:alpha val="43137"/>
                    </a:srgbClr>
                  </a:outerShdw>
                </a:effectLst>
              </a:rPr>
              <a:t>sunrise</a:t>
            </a:r>
            <a:r>
              <a:rPr lang="en-US" sz="2400" dirty="0">
                <a:solidFill>
                  <a:srgbClr val="FF9900"/>
                </a:solidFill>
                <a:effectLst>
                  <a:outerShdw blurRad="38100" dist="38100" dir="2700000" algn="tl">
                    <a:srgbClr val="000000">
                      <a:alpha val="43137"/>
                    </a:srgbClr>
                  </a:outerShdw>
                </a:effectLst>
              </a:rPr>
              <a:t> </a:t>
            </a:r>
            <a:r>
              <a:rPr lang="en-US" sz="2400" dirty="0"/>
              <a:t>and </a:t>
            </a:r>
            <a:r>
              <a:rPr lang="en-US" sz="2400" b="1" dirty="0">
                <a:solidFill>
                  <a:srgbClr val="FF9900"/>
                </a:solidFill>
                <a:effectLst>
                  <a:outerShdw blurRad="38100" dist="38100" dir="2700000" algn="tl">
                    <a:srgbClr val="000000">
                      <a:alpha val="43137"/>
                    </a:srgbClr>
                  </a:outerShdw>
                </a:effectLst>
              </a:rPr>
              <a:t>sunset</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14</a:t>
            </a:fld>
            <a:endParaRPr lang="en-US" dirty="0"/>
          </a:p>
        </p:txBody>
      </p:sp>
      <p:sp>
        <p:nvSpPr>
          <p:cNvPr id="3" name="TextBox 2"/>
          <p:cNvSpPr txBox="1"/>
          <p:nvPr/>
        </p:nvSpPr>
        <p:spPr>
          <a:xfrm>
            <a:off x="618462" y="6258580"/>
            <a:ext cx="4144083" cy="523220"/>
          </a:xfrm>
          <a:prstGeom prst="rect">
            <a:avLst/>
          </a:prstGeom>
          <a:noFill/>
        </p:spPr>
        <p:txBody>
          <a:bodyPr wrap="none" rtlCol="0">
            <a:spAutoFit/>
          </a:bodyPr>
          <a:lstStyle/>
          <a:p>
            <a:r>
              <a:rPr lang="en-US" sz="2400" b="1" dirty="0">
                <a:solidFill>
                  <a:srgbClr val="0000FF"/>
                </a:solidFill>
              </a:rPr>
              <a:t>Blue is 450 nm</a:t>
            </a:r>
            <a:r>
              <a:rPr lang="en-US" dirty="0"/>
              <a:t>, </a:t>
            </a:r>
            <a:r>
              <a:rPr lang="en-US" sz="2400" b="1" dirty="0">
                <a:solidFill>
                  <a:srgbClr val="C00000"/>
                </a:solidFill>
              </a:rPr>
              <a:t>Red is 700 nm</a:t>
            </a:r>
            <a:endParaRPr lang="en-US" b="1" dirty="0">
              <a:solidFill>
                <a:srgbClr val="C00000"/>
              </a:solidFill>
            </a:endParaRPr>
          </a:p>
        </p:txBody>
      </p:sp>
      <p:pic>
        <p:nvPicPr>
          <p:cNvPr id="18" name="Picture 17" descr="A close up of a map&#10;&#10;Description generated with very high confidence">
            <a:extLst>
              <a:ext uri="{FF2B5EF4-FFF2-40B4-BE49-F238E27FC236}">
                <a16:creationId xmlns:a16="http://schemas.microsoft.com/office/drawing/2014/main" id="{037ED2FA-54A3-4CB8-93CC-F52D10B9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26" y="1215928"/>
            <a:ext cx="4153147" cy="5108672"/>
          </a:xfrm>
          <a:prstGeom prst="rect">
            <a:avLst/>
          </a:prstGeom>
        </p:spPr>
      </p:pic>
      <p:cxnSp>
        <p:nvCxnSpPr>
          <p:cNvPr id="7" name="Straight Connector 6">
            <a:extLst>
              <a:ext uri="{FF2B5EF4-FFF2-40B4-BE49-F238E27FC236}">
                <a16:creationId xmlns:a16="http://schemas.microsoft.com/office/drawing/2014/main" id="{97CC4C8B-9FB8-41C9-8739-C65744BA3855}"/>
              </a:ext>
            </a:extLst>
          </p:cNvPr>
          <p:cNvCxnSpPr/>
          <p:nvPr/>
        </p:nvCxnSpPr>
        <p:spPr bwMode="auto">
          <a:xfrm flipV="1">
            <a:off x="1524000" y="1905000"/>
            <a:ext cx="0" cy="3886200"/>
          </a:xfrm>
          <a:prstGeom prst="line">
            <a:avLst/>
          </a:prstGeom>
          <a:noFill/>
          <a:ln w="53975" cap="flat" cmpd="sng" algn="ctr">
            <a:solidFill>
              <a:srgbClr val="0000FF"/>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F379125-37F2-4218-A8F0-51B65C1170BC}"/>
              </a:ext>
            </a:extLst>
          </p:cNvPr>
          <p:cNvCxnSpPr>
            <a:cxnSpLocks/>
          </p:cNvCxnSpPr>
          <p:nvPr/>
        </p:nvCxnSpPr>
        <p:spPr bwMode="auto">
          <a:xfrm flipH="1" flipV="1">
            <a:off x="2057400" y="3107370"/>
            <a:ext cx="28050" cy="2683830"/>
          </a:xfrm>
          <a:prstGeom prst="line">
            <a:avLst/>
          </a:prstGeom>
          <a:noFill/>
          <a:ln w="60325" cap="flat" cmpd="sng" algn="ctr">
            <a:solidFill>
              <a:srgbClr val="C00000"/>
            </a:solidFill>
            <a:prstDash val="solid"/>
            <a:round/>
            <a:headEnd type="none" w="med" len="med"/>
            <a:tailEnd type="none" w="med" len="med"/>
          </a:ln>
          <a:effectLst/>
        </p:spPr>
      </p:cxnSp>
      <p:pic>
        <p:nvPicPr>
          <p:cNvPr id="22" name="Picture 21" descr="A close up of a map&#10;&#10;Description generated with very high confidence">
            <a:extLst>
              <a:ext uri="{FF2B5EF4-FFF2-40B4-BE49-F238E27FC236}">
                <a16:creationId xmlns:a16="http://schemas.microsoft.com/office/drawing/2014/main" id="{91917400-FE3B-40C4-B1F0-E413E27E2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457" t="24272" r="17513" b="56354"/>
          <a:stretch/>
        </p:blipFill>
        <p:spPr>
          <a:xfrm>
            <a:off x="2618849" y="1981200"/>
            <a:ext cx="1840942" cy="1905000"/>
          </a:xfrm>
          <a:prstGeom prst="rect">
            <a:avLst/>
          </a:prstGeom>
        </p:spPr>
      </p:pic>
      <p:sp>
        <p:nvSpPr>
          <p:cNvPr id="19" name="Rectangle 18">
            <a:extLst>
              <a:ext uri="{FF2B5EF4-FFF2-40B4-BE49-F238E27FC236}">
                <a16:creationId xmlns:a16="http://schemas.microsoft.com/office/drawing/2014/main" id="{FB58A987-4A68-41B0-9070-E46C8C41928A}"/>
              </a:ext>
            </a:extLst>
          </p:cNvPr>
          <p:cNvSpPr/>
          <p:nvPr/>
        </p:nvSpPr>
        <p:spPr>
          <a:xfrm>
            <a:off x="4909764" y="4493714"/>
            <a:ext cx="3548436" cy="1188720"/>
          </a:xfrm>
          <a:prstGeom prst="rect">
            <a:avLst/>
          </a:prstGeom>
        </p:spPr>
        <p:txBody>
          <a:bodyPr wrap="square">
            <a:spAutoFit/>
          </a:bodyPr>
          <a:lstStyle/>
          <a:p>
            <a:r>
              <a:rPr lang="en-US" sz="1600" dirty="0"/>
              <a:t>C.A. </a:t>
            </a:r>
            <a:r>
              <a:rPr lang="en-US" sz="1600" dirty="0" err="1"/>
              <a:t>Gueymard</a:t>
            </a:r>
            <a:r>
              <a:rPr lang="en-US" sz="1600" dirty="0"/>
              <a:t>, The sun’s total and spectral irradiance for solar energy applications and solar radiation models. Solar Energy, vol. 76, 423-453 (2004)</a:t>
            </a:r>
          </a:p>
          <a:p>
            <a:endParaRPr lang="en-US" sz="1600" dirty="0"/>
          </a:p>
          <a:p>
            <a:endParaRPr lang="en-US" sz="1600" dirty="0"/>
          </a:p>
          <a:p>
            <a:endParaRPr lang="en-US" sz="1600" dirty="0"/>
          </a:p>
          <a:p>
            <a:endParaRPr lang="en-US" sz="1600" dirty="0"/>
          </a:p>
        </p:txBody>
      </p:sp>
      <p:sp>
        <p:nvSpPr>
          <p:cNvPr id="20" name="Rectangle 19">
            <a:extLst>
              <a:ext uri="{FF2B5EF4-FFF2-40B4-BE49-F238E27FC236}">
                <a16:creationId xmlns:a16="http://schemas.microsoft.com/office/drawing/2014/main" id="{067FD000-DC21-4291-A0AE-8078894ED376}"/>
              </a:ext>
            </a:extLst>
          </p:cNvPr>
          <p:cNvSpPr/>
          <p:nvPr/>
        </p:nvSpPr>
        <p:spPr>
          <a:xfrm>
            <a:off x="4720660" y="5895844"/>
            <a:ext cx="4270005" cy="683264"/>
          </a:xfrm>
          <a:prstGeom prst="rect">
            <a:avLst/>
          </a:prstGeom>
        </p:spPr>
        <p:txBody>
          <a:bodyPr wrap="square">
            <a:spAutoFit/>
          </a:bodyPr>
          <a:lstStyle/>
          <a:p>
            <a:r>
              <a:rPr lang="en-US" sz="1200" dirty="0">
                <a:hlinkClick r:id="rId4"/>
              </a:rPr>
              <a:t>https://en.wikipedia.org/wiki/Simple_Model_of_the_Atmospheric_Radiative_Transfer_of_Sunshine_(SMARTS)#cite_ref-1</a:t>
            </a:r>
            <a:endParaRPr lang="en-US" sz="1200" dirty="0"/>
          </a:p>
          <a:p>
            <a:endParaRPr lang="en-US" sz="12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549275" y="76200"/>
            <a:ext cx="7567613" cy="1066800"/>
          </a:xfrm>
        </p:spPr>
        <p:txBody>
          <a:bodyPr/>
          <a:lstStyle/>
          <a:p>
            <a:pPr eaLnBrk="1" hangingPunct="1"/>
            <a:r>
              <a:rPr lang="en-US" dirty="0"/>
              <a:t>The Earth’s Orbit</a:t>
            </a:r>
          </a:p>
        </p:txBody>
      </p:sp>
      <p:sp>
        <p:nvSpPr>
          <p:cNvPr id="6" name="Rectangle 5"/>
          <p:cNvSpPr/>
          <p:nvPr/>
        </p:nvSpPr>
        <p:spPr>
          <a:xfrm>
            <a:off x="266700" y="4951428"/>
            <a:ext cx="8610600" cy="1107996"/>
          </a:xfrm>
          <a:prstGeom prst="rect">
            <a:avLst/>
          </a:prstGeom>
          <a:noFill/>
        </p:spPr>
        <p:txBody>
          <a:bodyPr wrap="square">
            <a:spAutoFit/>
          </a:bodyPr>
          <a:lstStyle/>
          <a:p>
            <a:pPr algn="ctr"/>
            <a:r>
              <a:rPr lang="en-US" sz="2200" b="1" dirty="0"/>
              <a:t>FIGURE 4.5 The tilt of the earth's spin axis with respect to the ecliptic plane is what causes our seasons. “Winter” and “Summer” are designations for the solstices in the Northern Hemisphere.</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15</a:t>
            </a:fld>
            <a:endParaRPr lang="en-US" dirty="0"/>
          </a:p>
        </p:txBody>
      </p:sp>
      <p:pic>
        <p:nvPicPr>
          <p:cNvPr id="3" name="Picture 2">
            <a:extLst>
              <a:ext uri="{FF2B5EF4-FFF2-40B4-BE49-F238E27FC236}">
                <a16:creationId xmlns:a16="http://schemas.microsoft.com/office/drawing/2014/main" id="{9E47CA86-78C9-45EE-9722-B852BCC289FB}"/>
              </a:ext>
            </a:extLst>
          </p:cNvPr>
          <p:cNvPicPr>
            <a:picLocks noChangeAspect="1"/>
          </p:cNvPicPr>
          <p:nvPr/>
        </p:nvPicPr>
        <p:blipFill>
          <a:blip r:embed="rId3"/>
          <a:stretch>
            <a:fillRect/>
          </a:stretch>
        </p:blipFill>
        <p:spPr>
          <a:xfrm>
            <a:off x="735754" y="1371600"/>
            <a:ext cx="7378330" cy="3314653"/>
          </a:xfrm>
          <a:prstGeom prst="rect">
            <a:avLst/>
          </a:prstGeom>
        </p:spPr>
      </p:pic>
      <p:sp>
        <p:nvSpPr>
          <p:cNvPr id="4" name="Rectangle 3">
            <a:extLst>
              <a:ext uri="{FF2B5EF4-FFF2-40B4-BE49-F238E27FC236}">
                <a16:creationId xmlns:a16="http://schemas.microsoft.com/office/drawing/2014/main" id="{AFC1E7A3-5556-474A-8BD7-D201FDD5D25C}"/>
              </a:ext>
            </a:extLst>
          </p:cNvPr>
          <p:cNvSpPr/>
          <p:nvPr/>
        </p:nvSpPr>
        <p:spPr>
          <a:xfrm>
            <a:off x="1066800" y="6245423"/>
            <a:ext cx="7696200" cy="307777"/>
          </a:xfrm>
          <a:prstGeom prst="rect">
            <a:avLst/>
          </a:prstGeom>
        </p:spPr>
        <p:txBody>
          <a:bodyPr wrap="square">
            <a:spAutoFit/>
          </a:bodyPr>
          <a:lstStyle/>
          <a:p>
            <a:pPr marL="457200" indent="-457200"/>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a:xfrm>
            <a:off x="457200" y="76200"/>
            <a:ext cx="7567613" cy="1066800"/>
          </a:xfrm>
        </p:spPr>
        <p:txBody>
          <a:bodyPr/>
          <a:lstStyle/>
          <a:p>
            <a:pPr eaLnBrk="1" hangingPunct="1"/>
            <a:r>
              <a:rPr lang="en-US" dirty="0"/>
              <a:t>Solar Declination</a:t>
            </a:r>
          </a:p>
        </p:txBody>
      </p:sp>
      <p:sp>
        <p:nvSpPr>
          <p:cNvPr id="6148" name="Content Placeholder 2"/>
          <p:cNvSpPr>
            <a:spLocks noGrp="1"/>
          </p:cNvSpPr>
          <p:nvPr>
            <p:ph idx="4294967295"/>
          </p:nvPr>
        </p:nvSpPr>
        <p:spPr>
          <a:xfrm>
            <a:off x="457200" y="4706428"/>
            <a:ext cx="6912492" cy="1371600"/>
          </a:xfrm>
        </p:spPr>
        <p:txBody>
          <a:bodyPr/>
          <a:lstStyle/>
          <a:p>
            <a:pPr eaLnBrk="1" hangingPunct="1"/>
            <a:r>
              <a:rPr lang="el-GR" sz="2400" i="1" dirty="0"/>
              <a:t>δ</a:t>
            </a:r>
            <a:r>
              <a:rPr lang="en-US" sz="2400" dirty="0"/>
              <a:t> varies between +/- 23.45˚</a:t>
            </a:r>
          </a:p>
          <a:p>
            <a:pPr eaLnBrk="1" hangingPunct="1"/>
            <a:r>
              <a:rPr lang="en-US" sz="2400" dirty="0"/>
              <a:t>Assuming a sinusoidal relationship, a 365 day year, and </a:t>
            </a:r>
            <a:r>
              <a:rPr lang="en-US" sz="2400" i="1" dirty="0"/>
              <a:t>n </a:t>
            </a:r>
            <a:r>
              <a:rPr lang="en-US" sz="2400" dirty="0"/>
              <a:t>=81 is the spring equinox, </a:t>
            </a:r>
          </a:p>
        </p:txBody>
      </p:sp>
      <p:graphicFrame>
        <p:nvGraphicFramePr>
          <p:cNvPr id="6146" name="Object 2"/>
          <p:cNvGraphicFramePr>
            <a:graphicFrameLocks noChangeAspect="1"/>
          </p:cNvGraphicFramePr>
          <p:nvPr>
            <p:extLst>
              <p:ext uri="{D42A27DB-BD31-4B8C-83A1-F6EECF244321}">
                <p14:modId xmlns:p14="http://schemas.microsoft.com/office/powerpoint/2010/main" val="371894827"/>
              </p:ext>
            </p:extLst>
          </p:nvPr>
        </p:nvGraphicFramePr>
        <p:xfrm>
          <a:off x="4800600" y="5898119"/>
          <a:ext cx="3733800" cy="852962"/>
        </p:xfrm>
        <a:graphic>
          <a:graphicData uri="http://schemas.openxmlformats.org/presentationml/2006/ole">
            <mc:AlternateContent xmlns:mc="http://schemas.openxmlformats.org/markup-compatibility/2006">
              <mc:Choice xmlns:v="urn:schemas-microsoft-com:vml" Requires="v">
                <p:oleObj spid="_x0000_s94280" name="Equation" r:id="rId4" imgW="1892160" imgH="431640" progId="Equation.DSMT4">
                  <p:embed/>
                </p:oleObj>
              </mc:Choice>
              <mc:Fallback>
                <p:oleObj name="Equation" r:id="rId4" imgW="1892160" imgH="431640" progId="Equation.DSMT4">
                  <p:embed/>
                  <p:pic>
                    <p:nvPicPr>
                      <p:cNvPr id="0" name=""/>
                      <p:cNvPicPr>
                        <a:picLocks noChangeAspect="1" noChangeArrowheads="1"/>
                      </p:cNvPicPr>
                      <p:nvPr/>
                    </p:nvPicPr>
                    <p:blipFill>
                      <a:blip r:embed="rId5"/>
                      <a:srcRect/>
                      <a:stretch>
                        <a:fillRect/>
                      </a:stretch>
                    </p:blipFill>
                    <p:spPr bwMode="auto">
                      <a:xfrm>
                        <a:off x="4800600" y="5898119"/>
                        <a:ext cx="3733800" cy="852962"/>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16</a:t>
            </a:fld>
            <a:endParaRPr lang="en-US" dirty="0"/>
          </a:p>
        </p:txBody>
      </p:sp>
      <p:pic>
        <p:nvPicPr>
          <p:cNvPr id="3" name="Picture 2">
            <a:extLst>
              <a:ext uri="{FF2B5EF4-FFF2-40B4-BE49-F238E27FC236}">
                <a16:creationId xmlns:a16="http://schemas.microsoft.com/office/drawing/2014/main" id="{7D41A761-647F-4539-92B1-F395A5DF893D}"/>
              </a:ext>
            </a:extLst>
          </p:cNvPr>
          <p:cNvPicPr>
            <a:picLocks noChangeAspect="1"/>
          </p:cNvPicPr>
          <p:nvPr/>
        </p:nvPicPr>
        <p:blipFill>
          <a:blip r:embed="rId6"/>
          <a:stretch>
            <a:fillRect/>
          </a:stretch>
        </p:blipFill>
        <p:spPr>
          <a:xfrm>
            <a:off x="1200150" y="1307957"/>
            <a:ext cx="6743700" cy="3153004"/>
          </a:xfrm>
          <a:prstGeom prst="rect">
            <a:avLst/>
          </a:prstGeom>
        </p:spPr>
      </p:pic>
      <p:sp>
        <p:nvSpPr>
          <p:cNvPr id="4" name="Rectangle 3">
            <a:extLst>
              <a:ext uri="{FF2B5EF4-FFF2-40B4-BE49-F238E27FC236}">
                <a16:creationId xmlns:a16="http://schemas.microsoft.com/office/drawing/2014/main" id="{ADC9FEE9-2885-4287-B881-AD39E3DD3D52}"/>
              </a:ext>
            </a:extLst>
          </p:cNvPr>
          <p:cNvSpPr/>
          <p:nvPr/>
        </p:nvSpPr>
        <p:spPr>
          <a:xfrm>
            <a:off x="152400" y="3975162"/>
            <a:ext cx="6444651" cy="566309"/>
          </a:xfrm>
          <a:prstGeom prst="rect">
            <a:avLst/>
          </a:prstGeom>
        </p:spPr>
        <p:txBody>
          <a:bodyPr wrap="square">
            <a:spAutoFit/>
          </a:bodyPr>
          <a:lstStyle/>
          <a:p>
            <a:pPr algn="ctr"/>
            <a:r>
              <a:rPr lang="en-US" sz="1400" dirty="0">
                <a:solidFill>
                  <a:srgbClr val="000000"/>
                </a:solidFill>
              </a:rPr>
              <a:t>FIGURE 4.6 </a:t>
            </a:r>
          </a:p>
          <a:p>
            <a:r>
              <a:rPr lang="en-US" sz="1400" dirty="0">
                <a:solidFill>
                  <a:srgbClr val="000000"/>
                </a:solidFill>
              </a:rPr>
              <a:t>Masters, Gilbert M. </a:t>
            </a:r>
            <a:r>
              <a:rPr lang="en-US" sz="1400" i="1" dirty="0">
                <a:solidFill>
                  <a:srgbClr val="000000"/>
                </a:solidFill>
              </a:rPr>
              <a:t>Renewable and Efficient Electric Power Systems, 2nd Edition</a:t>
            </a:r>
            <a:endParaRPr lang="en-US" sz="1400" dirty="0">
              <a:solidFill>
                <a:srgbClr val="000000"/>
              </a:solidFill>
              <a:effectLs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76200"/>
            <a:ext cx="7567613" cy="1066800"/>
          </a:xfrm>
        </p:spPr>
        <p:txBody>
          <a:bodyPr/>
          <a:lstStyle/>
          <a:p>
            <a:pPr eaLnBrk="1" hangingPunct="1"/>
            <a:r>
              <a:rPr lang="en-US" dirty="0"/>
              <a:t>The Sun’s Position in the Sky</a:t>
            </a:r>
          </a:p>
        </p:txBody>
      </p:sp>
      <p:sp>
        <p:nvSpPr>
          <p:cNvPr id="30723" name="Content Placeholder 2"/>
          <p:cNvSpPr>
            <a:spLocks noGrp="1"/>
          </p:cNvSpPr>
          <p:nvPr>
            <p:ph idx="4294967295"/>
          </p:nvPr>
        </p:nvSpPr>
        <p:spPr>
          <a:xfrm>
            <a:off x="451449" y="5474848"/>
            <a:ext cx="8534400" cy="1143000"/>
          </a:xfrm>
        </p:spPr>
        <p:txBody>
          <a:bodyPr/>
          <a:lstStyle/>
          <a:p>
            <a:pPr eaLnBrk="1" hangingPunct="1"/>
            <a:r>
              <a:rPr lang="en-US" sz="2400" dirty="0"/>
              <a:t>Predict where the sun will be in the sky at any time</a:t>
            </a:r>
          </a:p>
          <a:p>
            <a:pPr eaLnBrk="1" hangingPunct="1"/>
            <a:r>
              <a:rPr lang="en-US" sz="2400" dirty="0"/>
              <a:t>Pick the </a:t>
            </a:r>
            <a:r>
              <a:rPr lang="en-US" sz="2400" b="1" dirty="0">
                <a:solidFill>
                  <a:srgbClr val="C00000"/>
                </a:solidFill>
              </a:rPr>
              <a:t>best tilt angles </a:t>
            </a:r>
            <a:r>
              <a:rPr lang="en-US" sz="2400" dirty="0"/>
              <a:t>for photovoltaic (PV) panels </a:t>
            </a:r>
          </a:p>
          <a:p>
            <a:pPr eaLnBrk="1" hangingPunct="1"/>
            <a:endParaRPr lang="en-US" sz="2400" dirty="0"/>
          </a:p>
        </p:txBody>
      </p:sp>
      <p:sp>
        <p:nvSpPr>
          <p:cNvPr id="30726" name="TextBox 9"/>
          <p:cNvSpPr txBox="1">
            <a:spLocks noChangeArrowheads="1"/>
          </p:cNvSpPr>
          <p:nvPr/>
        </p:nvSpPr>
        <p:spPr bwMode="auto">
          <a:xfrm>
            <a:off x="3733800" y="4846221"/>
            <a:ext cx="2209800" cy="369888"/>
          </a:xfrm>
          <a:prstGeom prst="rect">
            <a:avLst/>
          </a:prstGeom>
          <a:solidFill>
            <a:schemeClr val="accent1"/>
          </a:solid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r>
              <a:rPr lang="en-US" sz="1800" dirty="0">
                <a:solidFill>
                  <a:schemeClr val="bg2"/>
                </a:solidFill>
              </a:rPr>
              <a:t>Solar declination</a:t>
            </a:r>
          </a:p>
        </p:txBody>
      </p:sp>
      <p:cxnSp>
        <p:nvCxnSpPr>
          <p:cNvPr id="30727" name="Straight Arrow Connector 11"/>
          <p:cNvCxnSpPr>
            <a:cxnSpLocks noChangeShapeType="1"/>
          </p:cNvCxnSpPr>
          <p:nvPr/>
        </p:nvCxnSpPr>
        <p:spPr bwMode="auto">
          <a:xfrm rot="5400000" flipH="1" flipV="1">
            <a:off x="5428457" y="3733006"/>
            <a:ext cx="30480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17</a:t>
            </a:fld>
            <a:endParaRPr lang="en-US" dirty="0"/>
          </a:p>
        </p:txBody>
      </p:sp>
      <p:pic>
        <p:nvPicPr>
          <p:cNvPr id="9" name="Picture 8">
            <a:extLst>
              <a:ext uri="{FF2B5EF4-FFF2-40B4-BE49-F238E27FC236}">
                <a16:creationId xmlns:a16="http://schemas.microsoft.com/office/drawing/2014/main" id="{D133E449-A7B4-4B65-B2E9-5B5B21585977}"/>
              </a:ext>
            </a:extLst>
          </p:cNvPr>
          <p:cNvPicPr>
            <a:picLocks noChangeAspect="1"/>
          </p:cNvPicPr>
          <p:nvPr/>
        </p:nvPicPr>
        <p:blipFill>
          <a:blip r:embed="rId3"/>
          <a:stretch>
            <a:fillRect/>
          </a:stretch>
        </p:blipFill>
        <p:spPr>
          <a:xfrm>
            <a:off x="1200150" y="1307957"/>
            <a:ext cx="6743700" cy="3153004"/>
          </a:xfrm>
          <a:prstGeom prst="rect">
            <a:avLst/>
          </a:prstGeom>
        </p:spPr>
      </p:pic>
      <p:sp>
        <p:nvSpPr>
          <p:cNvPr id="10" name="Rectangle 9">
            <a:extLst>
              <a:ext uri="{FF2B5EF4-FFF2-40B4-BE49-F238E27FC236}">
                <a16:creationId xmlns:a16="http://schemas.microsoft.com/office/drawing/2014/main" id="{191D9563-5DEC-4365-A13A-DA651BABADB5}"/>
              </a:ext>
            </a:extLst>
          </p:cNvPr>
          <p:cNvSpPr/>
          <p:nvPr/>
        </p:nvSpPr>
        <p:spPr>
          <a:xfrm>
            <a:off x="457200" y="4217368"/>
            <a:ext cx="6444651" cy="566309"/>
          </a:xfrm>
          <a:prstGeom prst="rect">
            <a:avLst/>
          </a:prstGeom>
        </p:spPr>
        <p:txBody>
          <a:bodyPr wrap="square">
            <a:spAutoFit/>
          </a:bodyPr>
          <a:lstStyle/>
          <a:p>
            <a:pPr algn="ctr"/>
            <a:r>
              <a:rPr lang="en-US" sz="1400" dirty="0">
                <a:solidFill>
                  <a:srgbClr val="000000"/>
                </a:solidFill>
              </a:rPr>
              <a:t>FIGURE 4.6 </a:t>
            </a:r>
          </a:p>
          <a:p>
            <a:r>
              <a:rPr lang="en-US" sz="1400" dirty="0">
                <a:solidFill>
                  <a:srgbClr val="000000"/>
                </a:solidFill>
              </a:rPr>
              <a:t>Masters, Gilbert M. </a:t>
            </a:r>
            <a:r>
              <a:rPr lang="en-US" sz="1400" i="1" dirty="0">
                <a:solidFill>
                  <a:srgbClr val="000000"/>
                </a:solidFill>
              </a:rPr>
              <a:t>Renewable and Efficient Electric Power Systems, 2nd Edition</a:t>
            </a:r>
            <a:endParaRPr lang="en-US" sz="1400" dirty="0">
              <a:solidFill>
                <a:srgbClr val="000000"/>
              </a:solidFill>
              <a:effectLs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76200"/>
            <a:ext cx="7567613" cy="1066800"/>
          </a:xfrm>
        </p:spPr>
        <p:txBody>
          <a:bodyPr/>
          <a:lstStyle/>
          <a:p>
            <a:pPr eaLnBrk="1" hangingPunct="1"/>
            <a:r>
              <a:rPr lang="en-US" dirty="0"/>
              <a:t>Solar Noon and Collector Tilt</a:t>
            </a:r>
          </a:p>
        </p:txBody>
      </p:sp>
      <p:sp>
        <p:nvSpPr>
          <p:cNvPr id="31747" name="Content Placeholder 2"/>
          <p:cNvSpPr>
            <a:spLocks noGrp="1"/>
          </p:cNvSpPr>
          <p:nvPr>
            <p:ph idx="4294967295"/>
          </p:nvPr>
        </p:nvSpPr>
        <p:spPr>
          <a:xfrm>
            <a:off x="189092" y="2130561"/>
            <a:ext cx="4419372" cy="1146039"/>
          </a:xfrm>
        </p:spPr>
        <p:txBody>
          <a:bodyPr/>
          <a:lstStyle/>
          <a:p>
            <a:pPr eaLnBrk="1" hangingPunct="1">
              <a:spcBef>
                <a:spcPts val="1800"/>
              </a:spcBef>
            </a:pPr>
            <a:r>
              <a:rPr lang="en-US" sz="2400" dirty="0"/>
              <a:t>Solar noon – sun is directly over the local line of longitude</a:t>
            </a:r>
          </a:p>
        </p:txBody>
      </p:sp>
      <p:sp>
        <p:nvSpPr>
          <p:cNvPr id="5" name="Content Placeholder 2"/>
          <p:cNvSpPr txBox="1">
            <a:spLocks/>
          </p:cNvSpPr>
          <p:nvPr/>
        </p:nvSpPr>
        <p:spPr bwMode="auto">
          <a:xfrm>
            <a:off x="189092" y="3445362"/>
            <a:ext cx="4053719" cy="685800"/>
          </a:xfrm>
          <a:prstGeom prst="rect">
            <a:avLst/>
          </a:prstGeom>
          <a:noFill/>
          <a:ln w="9525">
            <a:noFill/>
            <a:miter lim="800000"/>
            <a:headEnd/>
            <a:tailEnd/>
          </a:ln>
        </p:spPr>
        <p:txBody>
          <a:bodyPr/>
          <a:lstStyle/>
          <a:p>
            <a:pPr marL="342900" indent="-342900" eaLnBrk="0" hangingPunct="0">
              <a:buSzPct val="125000"/>
              <a:buFontTx/>
              <a:buChar char="•"/>
              <a:defRPr/>
            </a:pPr>
            <a:r>
              <a:rPr lang="en-US" sz="2400" kern="0" dirty="0">
                <a:latin typeface="+mn-lt"/>
              </a:rPr>
              <a:t>At solar noon, sun’s rays are  </a:t>
            </a:r>
            <a:r>
              <a:rPr lang="en-US" sz="3200" b="1" kern="0" dirty="0">
                <a:solidFill>
                  <a:srgbClr val="0000FF"/>
                </a:solidFill>
                <a:latin typeface="+mn-lt"/>
                <a:sym typeface="Symbol" panose="05050102010706020507" pitchFamily="18" charset="2"/>
              </a:rPr>
              <a:t></a:t>
            </a:r>
            <a:r>
              <a:rPr lang="en-US" sz="2400" kern="0" dirty="0">
                <a:latin typeface="+mn-lt"/>
                <a:sym typeface="Symbol" panose="05050102010706020507" pitchFamily="18" charset="2"/>
              </a:rPr>
              <a:t>  </a:t>
            </a:r>
            <a:r>
              <a:rPr lang="en-US" sz="2400" kern="0" dirty="0">
                <a:latin typeface="+mn-lt"/>
              </a:rPr>
              <a:t>to the collector’s face</a:t>
            </a:r>
          </a:p>
          <a:p>
            <a:pPr marL="342900" indent="-342900" eaLnBrk="0" hangingPunct="0">
              <a:buSzPct val="125000"/>
              <a:buFontTx/>
              <a:buChar char="•"/>
              <a:defRPr/>
            </a:pPr>
            <a:endParaRPr lang="en-US" sz="2400" kern="0" dirty="0">
              <a:latin typeface="+mn-lt"/>
            </a:endParaRP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18</a:t>
            </a:fld>
            <a:endParaRPr lang="en-US" dirty="0"/>
          </a:p>
        </p:txBody>
      </p:sp>
      <p:sp>
        <p:nvSpPr>
          <p:cNvPr id="3" name="TextBox 2"/>
          <p:cNvSpPr txBox="1"/>
          <p:nvPr/>
        </p:nvSpPr>
        <p:spPr>
          <a:xfrm>
            <a:off x="4876800" y="1326366"/>
            <a:ext cx="3506473" cy="904863"/>
          </a:xfrm>
          <a:prstGeom prst="rect">
            <a:avLst/>
          </a:prstGeom>
          <a:solidFill>
            <a:schemeClr val="accent1"/>
          </a:solidFill>
        </p:spPr>
        <p:txBody>
          <a:bodyPr wrap="none" rtlCol="0">
            <a:spAutoFit/>
          </a:bodyPr>
          <a:lstStyle/>
          <a:p>
            <a:r>
              <a:rPr lang="en-US" sz="2400" dirty="0"/>
              <a:t>Tilt of 0</a:t>
            </a:r>
            <a:r>
              <a:rPr lang="en-US" sz="2400" dirty="0">
                <a:sym typeface="Symbol"/>
              </a:rPr>
              <a:t></a:t>
            </a:r>
            <a:r>
              <a:rPr lang="en-US" sz="2400" dirty="0"/>
              <a:t> is straight up,</a:t>
            </a:r>
          </a:p>
          <a:p>
            <a:r>
              <a:rPr lang="en-US" sz="2400" dirty="0"/>
              <a:t>Tilt of 90</a:t>
            </a:r>
            <a:r>
              <a:rPr lang="en-US" sz="2400" dirty="0">
                <a:sym typeface="Symbol"/>
              </a:rPr>
              <a:t></a:t>
            </a:r>
            <a:r>
              <a:rPr lang="en-US" sz="2400" dirty="0"/>
              <a:t> is perpendicular</a:t>
            </a:r>
          </a:p>
        </p:txBody>
      </p:sp>
      <p:pic>
        <p:nvPicPr>
          <p:cNvPr id="4" name="Picture 3">
            <a:extLst>
              <a:ext uri="{FF2B5EF4-FFF2-40B4-BE49-F238E27FC236}">
                <a16:creationId xmlns:a16="http://schemas.microsoft.com/office/drawing/2014/main" id="{74E85915-7E3D-4EA1-A5AA-6084D2818939}"/>
              </a:ext>
            </a:extLst>
          </p:cNvPr>
          <p:cNvPicPr>
            <a:picLocks noChangeAspect="1"/>
          </p:cNvPicPr>
          <p:nvPr/>
        </p:nvPicPr>
        <p:blipFill>
          <a:blip r:embed="rId3"/>
          <a:stretch>
            <a:fillRect/>
          </a:stretch>
        </p:blipFill>
        <p:spPr>
          <a:xfrm>
            <a:off x="4734223" y="2538729"/>
            <a:ext cx="4288698" cy="2690812"/>
          </a:xfrm>
          <a:prstGeom prst="rect">
            <a:avLst/>
          </a:prstGeom>
        </p:spPr>
      </p:pic>
      <p:sp>
        <p:nvSpPr>
          <p:cNvPr id="6" name="Rectangle 5">
            <a:extLst>
              <a:ext uri="{FF2B5EF4-FFF2-40B4-BE49-F238E27FC236}">
                <a16:creationId xmlns:a16="http://schemas.microsoft.com/office/drawing/2014/main" id="{E8450191-B3B8-4839-9E39-AD9E85E728E0}"/>
              </a:ext>
            </a:extLst>
          </p:cNvPr>
          <p:cNvSpPr/>
          <p:nvPr/>
        </p:nvSpPr>
        <p:spPr>
          <a:xfrm>
            <a:off x="1905000" y="5334000"/>
            <a:ext cx="7010400" cy="1271117"/>
          </a:xfrm>
          <a:prstGeom prst="rect">
            <a:avLst/>
          </a:prstGeom>
        </p:spPr>
        <p:txBody>
          <a:bodyPr wrap="square">
            <a:spAutoFit/>
          </a:bodyPr>
          <a:lstStyle/>
          <a:p>
            <a:pPr algn="ctr"/>
            <a:r>
              <a:rPr lang="en-US" sz="1800" dirty="0">
                <a:solidFill>
                  <a:srgbClr val="000000"/>
                </a:solidFill>
              </a:rPr>
              <a:t>FIGURE 4.8 </a:t>
            </a:r>
          </a:p>
          <a:p>
            <a:r>
              <a:rPr lang="en-US" sz="1800" dirty="0">
                <a:solidFill>
                  <a:srgbClr val="000000"/>
                </a:solidFill>
              </a:rPr>
              <a:t>A south-facing collector tipped up to an angle equal to its latitude is perpendicular to the sun's rays at solar noon during the equinoxes</a:t>
            </a:r>
          </a:p>
          <a:p>
            <a:pPr algn="ctr">
              <a:spcBef>
                <a:spcPts val="600"/>
              </a:spcBef>
            </a:pPr>
            <a:r>
              <a:rPr lang="en-US" sz="1400" dirty="0">
                <a:solidFill>
                  <a:srgbClr val="000000"/>
                </a:solidFill>
              </a:rPr>
              <a:t>Masters, Gilbert M. </a:t>
            </a:r>
            <a:r>
              <a:rPr lang="en-US" sz="1400" i="1" dirty="0">
                <a:solidFill>
                  <a:srgbClr val="000000"/>
                </a:solidFill>
              </a:rPr>
              <a:t>Renewable and Efficient Electric Power Systems, 2d Ed</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001000" cy="1066800"/>
          </a:xfrm>
        </p:spPr>
        <p:txBody>
          <a:bodyPr/>
          <a:lstStyle/>
          <a:p>
            <a:r>
              <a:rPr lang="en-US" dirty="0"/>
              <a:t>Announcements</a:t>
            </a:r>
          </a:p>
        </p:txBody>
      </p:sp>
      <p:sp>
        <p:nvSpPr>
          <p:cNvPr id="45059" name="Content Placeholder 2"/>
          <p:cNvSpPr>
            <a:spLocks noGrp="1"/>
          </p:cNvSpPr>
          <p:nvPr>
            <p:ph idx="1"/>
          </p:nvPr>
        </p:nvSpPr>
        <p:spPr>
          <a:xfrm>
            <a:off x="259080" y="1485900"/>
            <a:ext cx="8625840" cy="4495800"/>
          </a:xfrm>
        </p:spPr>
        <p:txBody>
          <a:bodyPr/>
          <a:lstStyle/>
          <a:p>
            <a:r>
              <a:rPr lang="en-US" dirty="0"/>
              <a:t>Start reading </a:t>
            </a:r>
          </a:p>
          <a:p>
            <a:pPr lvl="1"/>
            <a:r>
              <a:rPr lang="en-US" dirty="0"/>
              <a:t>Chapter 4 (The Solar Resource) and </a:t>
            </a:r>
          </a:p>
          <a:p>
            <a:pPr lvl="1"/>
            <a:r>
              <a:rPr lang="en-US" dirty="0"/>
              <a:t>Chapter 5 (Photovoltaic Materials &amp; Electrical Characteristics)</a:t>
            </a:r>
          </a:p>
          <a:p>
            <a:r>
              <a:rPr lang="en-US" dirty="0"/>
              <a:t>Quiz 3 today</a:t>
            </a:r>
          </a:p>
          <a:p>
            <a:r>
              <a:rPr lang="en-US" dirty="0"/>
              <a:t>Homework 4 posted</a:t>
            </a:r>
          </a:p>
          <a:p>
            <a:endParaRPr lang="en-US" dirty="0"/>
          </a:p>
          <a:p>
            <a:r>
              <a:rPr lang="en-US" dirty="0">
                <a:solidFill>
                  <a:srgbClr val="FF9900"/>
                </a:solidFill>
                <a:effectLst>
                  <a:outerShdw blurRad="38100" dist="38100" dir="2700000" algn="tl">
                    <a:srgbClr val="000000">
                      <a:alpha val="43137"/>
                    </a:srgbClr>
                  </a:outerShdw>
                </a:effectLst>
              </a:rPr>
              <a:t>Power &amp; Energy Conference at Illinois (PECI) 2018</a:t>
            </a:r>
          </a:p>
          <a:p>
            <a:pPr lvl="1"/>
            <a:r>
              <a:rPr lang="en-US" dirty="0"/>
              <a:t>22-23 Feb 2018, I-Hotel</a:t>
            </a:r>
          </a:p>
          <a:p>
            <a:pPr lvl="1"/>
            <a:r>
              <a:rPr lang="en-US" dirty="0"/>
              <a:t>Free; Registration </a:t>
            </a:r>
            <a:r>
              <a:rPr lang="en-US" dirty="0" err="1"/>
              <a:t>Reqd</a:t>
            </a:r>
            <a:r>
              <a:rPr lang="en-US" dirty="0"/>
              <a:t> NLT; Great Food !!  Great Speakers</a:t>
            </a:r>
          </a:p>
          <a:p>
            <a:pPr lvl="1"/>
            <a:r>
              <a:rPr lang="en-US" dirty="0"/>
              <a:t>GREAT NETWORKING OPPORTUNITY!!</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idx="4294967295"/>
          </p:nvPr>
        </p:nvSpPr>
        <p:spPr>
          <a:xfrm>
            <a:off x="457200" y="76200"/>
            <a:ext cx="7567613" cy="1066800"/>
          </a:xfrm>
        </p:spPr>
        <p:txBody>
          <a:bodyPr/>
          <a:lstStyle/>
          <a:p>
            <a:pPr eaLnBrk="1" hangingPunct="1"/>
            <a:r>
              <a:rPr lang="en-US" dirty="0"/>
              <a:t>Altitude Angle </a:t>
            </a:r>
            <a:r>
              <a:rPr lang="el-GR" i="1"/>
              <a:t>β</a:t>
            </a:r>
            <a:r>
              <a:rPr lang="en-US" i="1" baseline="-25000" dirty="0"/>
              <a:t>N </a:t>
            </a:r>
            <a:r>
              <a:rPr lang="en-US" dirty="0"/>
              <a:t> at Solar Noon</a:t>
            </a:r>
            <a:endParaRPr lang="en-US" i="1" baseline="-25000" dirty="0"/>
          </a:p>
        </p:txBody>
      </p:sp>
      <p:sp>
        <p:nvSpPr>
          <p:cNvPr id="7173" name="Content Placeholder 2"/>
          <p:cNvSpPr>
            <a:spLocks noGrp="1"/>
          </p:cNvSpPr>
          <p:nvPr>
            <p:ph idx="4294967295"/>
          </p:nvPr>
        </p:nvSpPr>
        <p:spPr>
          <a:xfrm>
            <a:off x="289379" y="4876800"/>
            <a:ext cx="8903494" cy="1905000"/>
          </a:xfrm>
        </p:spPr>
        <p:txBody>
          <a:bodyPr/>
          <a:lstStyle/>
          <a:p>
            <a:pPr eaLnBrk="1" hangingPunct="1"/>
            <a:r>
              <a:rPr lang="en-US" sz="2400" dirty="0"/>
              <a:t>Altitude angle at solar noon </a:t>
            </a:r>
            <a:r>
              <a:rPr lang="el-GR" sz="2400" i="1" dirty="0"/>
              <a:t>β</a:t>
            </a:r>
            <a:r>
              <a:rPr lang="en-US" sz="2400" i="1" baseline="-25000" dirty="0"/>
              <a:t>N  </a:t>
            </a:r>
            <a:r>
              <a:rPr lang="en-US" sz="2400" dirty="0"/>
              <a:t>–  angle between the sun and the local horizon</a:t>
            </a:r>
          </a:p>
          <a:p>
            <a:pPr eaLnBrk="1" hangingPunct="1"/>
            <a:endParaRPr lang="en-US" sz="2400" dirty="0"/>
          </a:p>
          <a:p>
            <a:pPr eaLnBrk="1" hangingPunct="1"/>
            <a:r>
              <a:rPr lang="en-US" sz="2400" dirty="0"/>
              <a:t>Zenith – perpendicular axis at a site</a:t>
            </a:r>
          </a:p>
          <a:p>
            <a:pPr eaLnBrk="1" hangingPunct="1"/>
            <a:endParaRPr lang="en-US" sz="2400" dirty="0"/>
          </a:p>
        </p:txBody>
      </p:sp>
      <p:graphicFrame>
        <p:nvGraphicFramePr>
          <p:cNvPr id="7170" name="Object 2"/>
          <p:cNvGraphicFramePr>
            <a:graphicFrameLocks noChangeAspect="1"/>
          </p:cNvGraphicFramePr>
          <p:nvPr>
            <p:extLst>
              <p:ext uri="{D42A27DB-BD31-4B8C-83A1-F6EECF244321}">
                <p14:modId xmlns:p14="http://schemas.microsoft.com/office/powerpoint/2010/main" val="680619790"/>
              </p:ext>
            </p:extLst>
          </p:nvPr>
        </p:nvGraphicFramePr>
        <p:xfrm>
          <a:off x="3657600" y="5486400"/>
          <a:ext cx="2565400" cy="514350"/>
        </p:xfrm>
        <a:graphic>
          <a:graphicData uri="http://schemas.openxmlformats.org/presentationml/2006/ole">
            <mc:AlternateContent xmlns:mc="http://schemas.openxmlformats.org/markup-compatibility/2006">
              <mc:Choice xmlns:v="urn:schemas-microsoft-com:vml" Requires="v">
                <p:oleObj spid="_x0000_s95304" name="Equation" r:id="rId4" imgW="1130040" imgH="228600" progId="Equation.DSMT4">
                  <p:embed/>
                </p:oleObj>
              </mc:Choice>
              <mc:Fallback>
                <p:oleObj name="Equation" r:id="rId4" imgW="1130040" imgH="228600" progId="Equation.DSMT4">
                  <p:embed/>
                  <p:pic>
                    <p:nvPicPr>
                      <p:cNvPr id="0" name=""/>
                      <p:cNvPicPr>
                        <a:picLocks noChangeAspect="1" noChangeArrowheads="1"/>
                      </p:cNvPicPr>
                      <p:nvPr/>
                    </p:nvPicPr>
                    <p:blipFill>
                      <a:blip r:embed="rId5"/>
                      <a:srcRect/>
                      <a:stretch>
                        <a:fillRect/>
                      </a:stretch>
                    </p:blipFill>
                    <p:spPr bwMode="auto">
                      <a:xfrm>
                        <a:off x="3657600" y="5486400"/>
                        <a:ext cx="2565400" cy="514350"/>
                      </a:xfrm>
                      <a:prstGeom prst="rect">
                        <a:avLst/>
                      </a:prstGeom>
                      <a:noFill/>
                      <a:ln>
                        <a:noFill/>
                      </a:ln>
                      <a:extLst/>
                    </p:spPr>
                  </p:pic>
                </p:oleObj>
              </mc:Fallback>
            </mc:AlternateContent>
          </a:graphicData>
        </a:graphic>
      </p:graphicFrame>
      <p:pic>
        <p:nvPicPr>
          <p:cNvPr id="3" name="Picture 2">
            <a:extLst>
              <a:ext uri="{FF2B5EF4-FFF2-40B4-BE49-F238E27FC236}">
                <a16:creationId xmlns:a16="http://schemas.microsoft.com/office/drawing/2014/main" id="{FD741798-0258-4942-BB49-381F9D08690D}"/>
              </a:ext>
            </a:extLst>
          </p:cNvPr>
          <p:cNvPicPr>
            <a:picLocks noChangeAspect="1"/>
          </p:cNvPicPr>
          <p:nvPr/>
        </p:nvPicPr>
        <p:blipFill>
          <a:blip r:embed="rId6"/>
          <a:stretch>
            <a:fillRect/>
          </a:stretch>
        </p:blipFill>
        <p:spPr>
          <a:xfrm>
            <a:off x="1100137" y="1250530"/>
            <a:ext cx="6943725" cy="2814124"/>
          </a:xfrm>
          <a:prstGeom prst="rect">
            <a:avLst/>
          </a:prstGeom>
        </p:spPr>
      </p:pic>
      <p:sp>
        <p:nvSpPr>
          <p:cNvPr id="4" name="Rectangle 3">
            <a:extLst>
              <a:ext uri="{FF2B5EF4-FFF2-40B4-BE49-F238E27FC236}">
                <a16:creationId xmlns:a16="http://schemas.microsoft.com/office/drawing/2014/main" id="{D623F27D-B0E2-49C3-B3E0-C09459AC025A}"/>
              </a:ext>
            </a:extLst>
          </p:cNvPr>
          <p:cNvSpPr/>
          <p:nvPr/>
        </p:nvSpPr>
        <p:spPr>
          <a:xfrm>
            <a:off x="914400" y="4064654"/>
            <a:ext cx="7848600" cy="658642"/>
          </a:xfrm>
          <a:prstGeom prst="rect">
            <a:avLst/>
          </a:prstGeom>
        </p:spPr>
        <p:txBody>
          <a:bodyPr wrap="square">
            <a:spAutoFit/>
          </a:bodyPr>
          <a:lstStyle/>
          <a:p>
            <a:pPr algn="ctr"/>
            <a:r>
              <a:rPr lang="en-US" sz="2000" dirty="0">
                <a:solidFill>
                  <a:srgbClr val="000000"/>
                </a:solidFill>
              </a:rPr>
              <a:t>FIGURE 4.9 The altitude angle of the sun at solar noon </a:t>
            </a:r>
          </a:p>
          <a:p>
            <a:pPr algn="ct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76200"/>
            <a:ext cx="7567613" cy="1066800"/>
          </a:xfrm>
        </p:spPr>
        <p:txBody>
          <a:bodyPr/>
          <a:lstStyle/>
          <a:p>
            <a:pPr eaLnBrk="1" hangingPunct="1"/>
            <a:r>
              <a:rPr lang="en-US" dirty="0"/>
              <a:t>Solar Position at Any Time of Day</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20</a:t>
            </a:fld>
            <a:endParaRPr lang="en-US" dirty="0"/>
          </a:p>
        </p:txBody>
      </p:sp>
      <p:grpSp>
        <p:nvGrpSpPr>
          <p:cNvPr id="26" name="Group 25">
            <a:extLst>
              <a:ext uri="{FF2B5EF4-FFF2-40B4-BE49-F238E27FC236}">
                <a16:creationId xmlns:a16="http://schemas.microsoft.com/office/drawing/2014/main" id="{9A14114D-8D5E-46DC-97AA-9CDA2BC8244B}"/>
              </a:ext>
            </a:extLst>
          </p:cNvPr>
          <p:cNvGrpSpPr/>
          <p:nvPr/>
        </p:nvGrpSpPr>
        <p:grpSpPr>
          <a:xfrm>
            <a:off x="2438400" y="1371600"/>
            <a:ext cx="6501318" cy="3810000"/>
            <a:chOff x="2438400" y="1371600"/>
            <a:chExt cx="6501318" cy="3810000"/>
          </a:xfrm>
        </p:grpSpPr>
        <p:pic>
          <p:nvPicPr>
            <p:cNvPr id="3" name="Picture 2">
              <a:extLst>
                <a:ext uri="{FF2B5EF4-FFF2-40B4-BE49-F238E27FC236}">
                  <a16:creationId xmlns:a16="http://schemas.microsoft.com/office/drawing/2014/main" id="{CB1921B7-4A84-48DE-8026-125B889C68B5}"/>
                </a:ext>
              </a:extLst>
            </p:cNvPr>
            <p:cNvPicPr>
              <a:picLocks noChangeAspect="1"/>
            </p:cNvPicPr>
            <p:nvPr/>
          </p:nvPicPr>
          <p:blipFill>
            <a:blip r:embed="rId3"/>
            <a:stretch>
              <a:fillRect/>
            </a:stretch>
          </p:blipFill>
          <p:spPr>
            <a:xfrm>
              <a:off x="2438400" y="1371600"/>
              <a:ext cx="6501318" cy="3810000"/>
            </a:xfrm>
            <a:prstGeom prst="rect">
              <a:avLst/>
            </a:prstGeom>
          </p:spPr>
        </p:pic>
        <p:sp>
          <p:nvSpPr>
            <p:cNvPr id="7" name="TextBox 6">
              <a:extLst>
                <a:ext uri="{FF2B5EF4-FFF2-40B4-BE49-F238E27FC236}">
                  <a16:creationId xmlns:a16="http://schemas.microsoft.com/office/drawing/2014/main" id="{00529E7D-C694-4D7D-80CF-D91D086029A1}"/>
                </a:ext>
              </a:extLst>
            </p:cNvPr>
            <p:cNvSpPr txBox="1"/>
            <p:nvPr/>
          </p:nvSpPr>
          <p:spPr>
            <a:xfrm>
              <a:off x="4925399" y="2513658"/>
              <a:ext cx="27432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ctr" anchorCtr="0">
              <a:spAutoFit/>
            </a:bodyPr>
            <a:lstStyle/>
            <a:p>
              <a:pPr algn="ctr"/>
              <a:r>
                <a:rPr lang="en-US" sz="2400" dirty="0">
                  <a:sym typeface="Symbol" panose="05050102010706020507" pitchFamily="18" charset="2"/>
                </a:rPr>
                <a:t></a:t>
              </a:r>
              <a:endParaRPr lang="en-US" sz="2400" dirty="0"/>
            </a:p>
          </p:txBody>
        </p:sp>
        <p:sp>
          <p:nvSpPr>
            <p:cNvPr id="10" name="TextBox 9">
              <a:extLst>
                <a:ext uri="{FF2B5EF4-FFF2-40B4-BE49-F238E27FC236}">
                  <a16:creationId xmlns:a16="http://schemas.microsoft.com/office/drawing/2014/main" id="{F718F601-A15D-4842-B806-E4B0F2AA7458}"/>
                </a:ext>
              </a:extLst>
            </p:cNvPr>
            <p:cNvSpPr txBox="1"/>
            <p:nvPr/>
          </p:nvSpPr>
          <p:spPr>
            <a:xfrm>
              <a:off x="5367660" y="2661507"/>
              <a:ext cx="389880" cy="446410"/>
            </a:xfrm>
            <a:prstGeom prst="rect">
              <a:avLst/>
            </a:prstGeom>
            <a:gradFill>
              <a:gsLst>
                <a:gs pos="0">
                  <a:schemeClr val="accent5">
                    <a:tint val="50000"/>
                    <a:satMod val="300000"/>
                  </a:schemeClr>
                </a:gs>
                <a:gs pos="100000">
                  <a:schemeClr val="accent5">
                    <a:tint val="15000"/>
                    <a:satMod val="350000"/>
                  </a:schemeClr>
                </a:gs>
              </a:gsLst>
            </a:gradFill>
            <a:ln cap="rnd">
              <a:round/>
            </a:ln>
          </p:spPr>
          <p:style>
            <a:lnRef idx="1">
              <a:schemeClr val="accent5"/>
            </a:lnRef>
            <a:fillRef idx="2">
              <a:schemeClr val="accent5"/>
            </a:fillRef>
            <a:effectRef idx="1">
              <a:schemeClr val="accent5"/>
            </a:effectRef>
            <a:fontRef idx="minor">
              <a:schemeClr val="dk1"/>
            </a:fontRef>
          </p:style>
          <p:txBody>
            <a:bodyPr wrap="none" lIns="0" tIns="0" rIns="0" bIns="0" rtlCol="0" anchor="t" anchorCtr="0">
              <a:noAutofit/>
            </a:bodyPr>
            <a:lstStyle/>
            <a:p>
              <a:pPr algn="ctr"/>
              <a:r>
                <a:rPr lang="en-US" sz="2400" dirty="0">
                  <a:sym typeface="Symbol" panose="05050102010706020507" pitchFamily="18" charset="2"/>
                </a:rPr>
                <a:t></a:t>
              </a:r>
              <a:r>
                <a:rPr lang="en-US" sz="2400" baseline="-25000" dirty="0">
                  <a:sym typeface="Symbol" panose="05050102010706020507" pitchFamily="18" charset="2"/>
                </a:rPr>
                <a:t>s</a:t>
              </a:r>
              <a:endParaRPr lang="en-US" sz="2400" baseline="-25000" dirty="0"/>
            </a:p>
          </p:txBody>
        </p:sp>
      </p:grpSp>
      <p:cxnSp>
        <p:nvCxnSpPr>
          <p:cNvPr id="16" name="Connector: Curved 15">
            <a:extLst>
              <a:ext uri="{FF2B5EF4-FFF2-40B4-BE49-F238E27FC236}">
                <a16:creationId xmlns:a16="http://schemas.microsoft.com/office/drawing/2014/main" id="{86372C89-A77E-4768-A31E-C7830FA2F0DA}"/>
              </a:ext>
            </a:extLst>
          </p:cNvPr>
          <p:cNvCxnSpPr/>
          <p:nvPr/>
        </p:nvCxnSpPr>
        <p:spPr bwMode="auto">
          <a:xfrm flipV="1">
            <a:off x="1752600" y="1752600"/>
            <a:ext cx="1676400" cy="762000"/>
          </a:xfrm>
          <a:prstGeom prst="curvedConnector3">
            <a:avLst/>
          </a:prstGeom>
          <a:noFill/>
          <a:ln w="9525" cap="flat" cmpd="sng" algn="ctr">
            <a:noFill/>
            <a:prstDash val="solid"/>
            <a:round/>
            <a:headEnd type="none" w="med" len="med"/>
            <a:tailEnd type="triangle"/>
          </a:ln>
          <a:effectLst/>
        </p:spPr>
      </p:cxnSp>
      <p:sp>
        <p:nvSpPr>
          <p:cNvPr id="21" name="Arc 20">
            <a:extLst>
              <a:ext uri="{FF2B5EF4-FFF2-40B4-BE49-F238E27FC236}">
                <a16:creationId xmlns:a16="http://schemas.microsoft.com/office/drawing/2014/main" id="{7AB54E6E-088A-47EF-995E-CB19F440C038}"/>
              </a:ext>
            </a:extLst>
          </p:cNvPr>
          <p:cNvSpPr/>
          <p:nvPr/>
        </p:nvSpPr>
        <p:spPr bwMode="auto">
          <a:xfrm>
            <a:off x="762000" y="2286000"/>
            <a:ext cx="609600" cy="264873"/>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BAA349A8-93AA-4C4B-BC6D-F2DF2D5949FF}"/>
              </a:ext>
            </a:extLst>
          </p:cNvPr>
          <p:cNvSpPr txBox="1"/>
          <p:nvPr/>
        </p:nvSpPr>
        <p:spPr>
          <a:xfrm>
            <a:off x="2819400" y="5085744"/>
            <a:ext cx="27432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ctr" anchorCtr="0">
            <a:spAutoFit/>
          </a:bodyPr>
          <a:lstStyle/>
          <a:p>
            <a:pPr algn="ctr"/>
            <a:r>
              <a:rPr lang="en-US" sz="2400" dirty="0">
                <a:sym typeface="Symbol" panose="05050102010706020507" pitchFamily="18" charset="2"/>
              </a:rPr>
              <a:t></a:t>
            </a:r>
            <a:endParaRPr lang="en-US" sz="2400" dirty="0"/>
          </a:p>
        </p:txBody>
      </p:sp>
      <p:sp>
        <p:nvSpPr>
          <p:cNvPr id="4" name="Rectangle 3">
            <a:extLst>
              <a:ext uri="{FF2B5EF4-FFF2-40B4-BE49-F238E27FC236}">
                <a16:creationId xmlns:a16="http://schemas.microsoft.com/office/drawing/2014/main" id="{88EF9C81-0DF6-4A58-8D91-B9CDDAABF3D2}"/>
              </a:ext>
            </a:extLst>
          </p:cNvPr>
          <p:cNvSpPr/>
          <p:nvPr/>
        </p:nvSpPr>
        <p:spPr>
          <a:xfrm>
            <a:off x="204282" y="3653393"/>
            <a:ext cx="4572000" cy="874085"/>
          </a:xfrm>
          <a:prstGeom prst="rect">
            <a:avLst/>
          </a:prstGeom>
        </p:spPr>
        <p:txBody>
          <a:bodyPr>
            <a:spAutoFit/>
          </a:bodyPr>
          <a:lstStyle/>
          <a:p>
            <a:pPr algn="ctr"/>
            <a:r>
              <a:rPr lang="en-US" sz="2000" dirty="0">
                <a:solidFill>
                  <a:srgbClr val="000000"/>
                </a:solidFill>
              </a:rPr>
              <a:t>FIGURE 4.10 </a:t>
            </a:r>
          </a:p>
          <a:p>
            <a:pPr algn="ct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
        <p:nvSpPr>
          <p:cNvPr id="5" name="Rectangle 4">
            <a:extLst>
              <a:ext uri="{FF2B5EF4-FFF2-40B4-BE49-F238E27FC236}">
                <a16:creationId xmlns:a16="http://schemas.microsoft.com/office/drawing/2014/main" id="{B4ECF83C-F5B2-41EE-8C5B-B92B3A70FD41}"/>
              </a:ext>
            </a:extLst>
          </p:cNvPr>
          <p:cNvSpPr/>
          <p:nvPr/>
        </p:nvSpPr>
        <p:spPr>
          <a:xfrm>
            <a:off x="451571" y="4644197"/>
            <a:ext cx="7924800" cy="1948226"/>
          </a:xfrm>
          <a:prstGeom prst="rect">
            <a:avLst/>
          </a:prstGeom>
        </p:spPr>
        <p:txBody>
          <a:bodyPr wrap="square">
            <a:spAutoFit/>
          </a:bodyPr>
          <a:lstStyle/>
          <a:p>
            <a:r>
              <a:rPr lang="en-US" sz="2400" dirty="0">
                <a:solidFill>
                  <a:srgbClr val="000000"/>
                </a:solidFill>
              </a:rPr>
              <a:t>The sun's position is described by </a:t>
            </a:r>
          </a:p>
          <a:p>
            <a:pPr marL="515938" indent="-342900">
              <a:buFont typeface="Arial" panose="020B0604020202020204" pitchFamily="34" charset="0"/>
              <a:buChar char="•"/>
            </a:pPr>
            <a:r>
              <a:rPr lang="en-US" sz="2400" dirty="0">
                <a:solidFill>
                  <a:srgbClr val="000000"/>
                </a:solidFill>
              </a:rPr>
              <a:t>Altitude angle  </a:t>
            </a:r>
          </a:p>
          <a:p>
            <a:pPr marL="515938" indent="-342900">
              <a:buFont typeface="Arial" panose="020B0604020202020204" pitchFamily="34" charset="0"/>
              <a:buChar char="•"/>
            </a:pPr>
            <a:r>
              <a:rPr lang="en-US" sz="2400" dirty="0">
                <a:solidFill>
                  <a:srgbClr val="000000"/>
                </a:solidFill>
              </a:rPr>
              <a:t>Azimuth angle </a:t>
            </a:r>
            <a:r>
              <a:rPr lang="en-US" sz="2400" dirty="0" err="1">
                <a:solidFill>
                  <a:srgbClr val="000000"/>
                </a:solidFill>
              </a:rPr>
              <a:t>ϕ</a:t>
            </a:r>
            <a:r>
              <a:rPr lang="en-US" sz="2400" baseline="-25000" dirty="0" err="1">
                <a:solidFill>
                  <a:srgbClr val="000000"/>
                </a:solidFill>
              </a:rPr>
              <a:t>S</a:t>
            </a:r>
            <a:r>
              <a:rPr lang="en-US" sz="2400" dirty="0">
                <a:solidFill>
                  <a:srgbClr val="000000"/>
                </a:solidFill>
              </a:rPr>
              <a:t> </a:t>
            </a:r>
          </a:p>
          <a:p>
            <a:pPr>
              <a:spcBef>
                <a:spcPts val="1800"/>
              </a:spcBef>
            </a:pPr>
            <a:r>
              <a:rPr lang="en-US" sz="2400" dirty="0">
                <a:solidFill>
                  <a:srgbClr val="000000"/>
                </a:solidFill>
              </a:rPr>
              <a:t>By convention, </a:t>
            </a:r>
            <a:r>
              <a:rPr lang="en-US" sz="2400" dirty="0" err="1">
                <a:solidFill>
                  <a:srgbClr val="000000"/>
                </a:solidFill>
              </a:rPr>
              <a:t>ϕ</a:t>
            </a:r>
            <a:r>
              <a:rPr lang="en-US" sz="2400" baseline="-25000" dirty="0" err="1">
                <a:solidFill>
                  <a:srgbClr val="000000"/>
                </a:solidFill>
              </a:rPr>
              <a:t>S</a:t>
            </a:r>
            <a:r>
              <a:rPr lang="en-US" sz="2400" baseline="-25000" dirty="0">
                <a:solidFill>
                  <a:srgbClr val="000000"/>
                </a:solidFill>
              </a:rPr>
              <a:t> </a:t>
            </a:r>
            <a:r>
              <a:rPr lang="en-US" sz="2400" dirty="0">
                <a:solidFill>
                  <a:srgbClr val="000000"/>
                </a:solidFill>
              </a:rPr>
              <a:t>is considered ‘+’ before solar noon</a:t>
            </a:r>
          </a:p>
        </p:txBody>
      </p:sp>
      <p:sp>
        <p:nvSpPr>
          <p:cNvPr id="29" name="TextBox 28">
            <a:extLst>
              <a:ext uri="{FF2B5EF4-FFF2-40B4-BE49-F238E27FC236}">
                <a16:creationId xmlns:a16="http://schemas.microsoft.com/office/drawing/2014/main" id="{C8C4A501-74BD-4780-BA4D-D685E4929A76}"/>
              </a:ext>
            </a:extLst>
          </p:cNvPr>
          <p:cNvSpPr txBox="1"/>
          <p:nvPr/>
        </p:nvSpPr>
        <p:spPr>
          <a:xfrm>
            <a:off x="2898780" y="5542944"/>
            <a:ext cx="389880" cy="476689"/>
          </a:xfrm>
          <a:prstGeom prst="rect">
            <a:avLst/>
          </a:prstGeom>
          <a:gradFill>
            <a:gsLst>
              <a:gs pos="0">
                <a:schemeClr val="accent5">
                  <a:tint val="50000"/>
                  <a:satMod val="300000"/>
                </a:schemeClr>
              </a:gs>
              <a:gs pos="100000">
                <a:schemeClr val="accent5">
                  <a:tint val="15000"/>
                  <a:satMod val="350000"/>
                </a:schemeClr>
              </a:gs>
            </a:gsLst>
          </a:gradFill>
          <a:ln cap="rnd">
            <a:round/>
          </a:ln>
        </p:spPr>
        <p:style>
          <a:lnRef idx="1">
            <a:schemeClr val="accent5"/>
          </a:lnRef>
          <a:fillRef idx="2">
            <a:schemeClr val="accent5"/>
          </a:fillRef>
          <a:effectRef idx="1">
            <a:schemeClr val="accent5"/>
          </a:effectRef>
          <a:fontRef idx="minor">
            <a:schemeClr val="dk1"/>
          </a:fontRef>
        </p:style>
        <p:txBody>
          <a:bodyPr wrap="none" lIns="0" tIns="0" rIns="0" bIns="0" rtlCol="0" anchor="t" anchorCtr="0">
            <a:noAutofit/>
          </a:bodyPr>
          <a:lstStyle/>
          <a:p>
            <a:pPr algn="ctr"/>
            <a:r>
              <a:rPr lang="en-US" dirty="0">
                <a:sym typeface="Symbol" panose="05050102010706020507" pitchFamily="18" charset="2"/>
              </a:rPr>
              <a:t></a:t>
            </a:r>
            <a:r>
              <a:rPr lang="en-US" baseline="-25000" dirty="0">
                <a:sym typeface="Symbol" panose="05050102010706020507" pitchFamily="18" charset="2"/>
              </a:rPr>
              <a:t>s</a:t>
            </a:r>
            <a:endParaRPr lang="en-US" baseline="-250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dirty="0"/>
              <a:t>Altitude Angle and Azimuth Angle</a:t>
            </a:r>
          </a:p>
        </p:txBody>
      </p:sp>
      <p:sp>
        <p:nvSpPr>
          <p:cNvPr id="8196" name="Content Placeholder 2"/>
          <p:cNvSpPr>
            <a:spLocks noGrp="1"/>
          </p:cNvSpPr>
          <p:nvPr>
            <p:ph idx="1"/>
          </p:nvPr>
        </p:nvSpPr>
        <p:spPr>
          <a:xfrm>
            <a:off x="152400" y="1752600"/>
            <a:ext cx="4000501" cy="3733800"/>
          </a:xfrm>
        </p:spPr>
        <p:txBody>
          <a:bodyPr/>
          <a:lstStyle/>
          <a:p>
            <a:pPr eaLnBrk="1" hangingPunct="1"/>
            <a:r>
              <a:rPr lang="en-US" sz="2000" dirty="0"/>
              <a:t>Hour angle </a:t>
            </a:r>
            <a:r>
              <a:rPr lang="en-US" sz="2000" i="1" dirty="0"/>
              <a:t>H </a:t>
            </a:r>
            <a:r>
              <a:rPr lang="en-US" sz="2000" dirty="0"/>
              <a:t>– earth rotation </a:t>
            </a:r>
            <a:r>
              <a:rPr lang="en-US" sz="2000" baseline="30000" dirty="0"/>
              <a:t>(</a:t>
            </a:r>
            <a:r>
              <a:rPr lang="en-US" sz="2000" baseline="30000" dirty="0" err="1"/>
              <a:t>degs</a:t>
            </a:r>
            <a:r>
              <a:rPr lang="en-US" sz="2000" baseline="30000" dirty="0"/>
              <a:t>)  </a:t>
            </a:r>
            <a:r>
              <a:rPr lang="en-US" sz="2000" dirty="0"/>
              <a:t>until sun is overhead</a:t>
            </a:r>
          </a:p>
          <a:p>
            <a:pPr eaLnBrk="1" hangingPunct="1">
              <a:spcBef>
                <a:spcPts val="1800"/>
              </a:spcBef>
            </a:pPr>
            <a:r>
              <a:rPr lang="en-US" sz="2000" dirty="0"/>
              <a:t>Earth rotates at 15˚/</a:t>
            </a:r>
            <a:r>
              <a:rPr lang="en-US" sz="2000" dirty="0" err="1"/>
              <a:t>hr</a:t>
            </a:r>
            <a:r>
              <a:rPr lang="en-US" sz="2000" dirty="0"/>
              <a:t>….</a:t>
            </a:r>
          </a:p>
          <a:p>
            <a:pPr eaLnBrk="1" hangingPunct="1">
              <a:spcBef>
                <a:spcPts val="1800"/>
              </a:spcBef>
            </a:pPr>
            <a:r>
              <a:rPr lang="en-US" sz="2000" dirty="0"/>
              <a:t>At 11 AM solar time, H = +15˚ (the earth needs to rotate 1 more hour)</a:t>
            </a:r>
          </a:p>
          <a:p>
            <a:pPr eaLnBrk="1" hangingPunct="1">
              <a:spcBef>
                <a:spcPts val="1800"/>
              </a:spcBef>
            </a:pPr>
            <a:r>
              <a:rPr lang="en-US" sz="2000" dirty="0"/>
              <a:t>At 2 PM solar time, H = -30˚</a:t>
            </a:r>
          </a:p>
          <a:p>
            <a:pPr eaLnBrk="1" hangingPunct="1"/>
            <a:endParaRPr lang="en-US" sz="2000" dirty="0"/>
          </a:p>
        </p:txBody>
      </p:sp>
      <p:graphicFrame>
        <p:nvGraphicFramePr>
          <p:cNvPr id="8194" name="Object 2"/>
          <p:cNvGraphicFramePr>
            <a:graphicFrameLocks noChangeAspect="1"/>
          </p:cNvGraphicFramePr>
          <p:nvPr>
            <p:extLst>
              <p:ext uri="{D42A27DB-BD31-4B8C-83A1-F6EECF244321}">
                <p14:modId xmlns:p14="http://schemas.microsoft.com/office/powerpoint/2010/main" val="514341512"/>
              </p:ext>
            </p:extLst>
          </p:nvPr>
        </p:nvGraphicFramePr>
        <p:xfrm>
          <a:off x="1295400" y="5305528"/>
          <a:ext cx="7391400" cy="971341"/>
        </p:xfrm>
        <a:graphic>
          <a:graphicData uri="http://schemas.openxmlformats.org/presentationml/2006/ole">
            <mc:AlternateContent xmlns:mc="http://schemas.openxmlformats.org/markup-compatibility/2006">
              <mc:Choice xmlns:v="urn:schemas-microsoft-com:vml" Requires="v">
                <p:oleObj spid="_x0000_s96329" name="Equation" r:id="rId4" imgW="3288960" imgH="431640" progId="Equation.DSMT4">
                  <p:embed/>
                </p:oleObj>
              </mc:Choice>
              <mc:Fallback>
                <p:oleObj name="Equation" r:id="rId4" imgW="3288960" imgH="431640" progId="Equation.DSMT4">
                  <p:embed/>
                  <p:pic>
                    <p:nvPicPr>
                      <p:cNvPr id="0" name=""/>
                      <p:cNvPicPr>
                        <a:picLocks noChangeAspect="1" noChangeArrowheads="1"/>
                      </p:cNvPicPr>
                      <p:nvPr/>
                    </p:nvPicPr>
                    <p:blipFill>
                      <a:blip r:embed="rId5"/>
                      <a:srcRect/>
                      <a:stretch>
                        <a:fillRect/>
                      </a:stretch>
                    </p:blipFill>
                    <p:spPr bwMode="auto">
                      <a:xfrm>
                        <a:off x="1295400" y="5305528"/>
                        <a:ext cx="7391400" cy="971341"/>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21</a:t>
            </a:fld>
            <a:endParaRPr lang="en-US" dirty="0"/>
          </a:p>
        </p:txBody>
      </p:sp>
      <p:pic>
        <p:nvPicPr>
          <p:cNvPr id="3" name="Picture 2">
            <a:extLst>
              <a:ext uri="{FF2B5EF4-FFF2-40B4-BE49-F238E27FC236}">
                <a16:creationId xmlns:a16="http://schemas.microsoft.com/office/drawing/2014/main" id="{81902977-AA88-488C-96AA-D3067192D035}"/>
              </a:ext>
            </a:extLst>
          </p:cNvPr>
          <p:cNvPicPr>
            <a:picLocks noChangeAspect="1"/>
          </p:cNvPicPr>
          <p:nvPr/>
        </p:nvPicPr>
        <p:blipFill>
          <a:blip r:embed="rId6"/>
          <a:stretch>
            <a:fillRect/>
          </a:stretch>
        </p:blipFill>
        <p:spPr>
          <a:xfrm>
            <a:off x="4991100" y="1676400"/>
            <a:ext cx="3926789" cy="26670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199" y="76200"/>
            <a:ext cx="8389339" cy="1066800"/>
          </a:xfrm>
        </p:spPr>
        <p:txBody>
          <a:bodyPr/>
          <a:lstStyle/>
          <a:p>
            <a:pPr eaLnBrk="1" hangingPunct="1"/>
            <a:r>
              <a:rPr lang="en-US" sz="3200" dirty="0"/>
              <a:t>Sun Path Diagrams for Shading Analysis</a:t>
            </a:r>
          </a:p>
        </p:txBody>
      </p:sp>
      <p:sp>
        <p:nvSpPr>
          <p:cNvPr id="34819" name="Content Placeholder 2"/>
          <p:cNvSpPr>
            <a:spLocks noGrp="1"/>
          </p:cNvSpPr>
          <p:nvPr>
            <p:ph idx="1"/>
          </p:nvPr>
        </p:nvSpPr>
        <p:spPr>
          <a:xfrm>
            <a:off x="176479" y="1339971"/>
            <a:ext cx="8670060" cy="2317629"/>
          </a:xfrm>
        </p:spPr>
        <p:txBody>
          <a:bodyPr/>
          <a:lstStyle/>
          <a:p>
            <a:pPr eaLnBrk="1" hangingPunct="1">
              <a:spcBef>
                <a:spcPts val="1200"/>
              </a:spcBef>
            </a:pPr>
            <a:r>
              <a:rPr lang="en-US" sz="2400" dirty="0"/>
              <a:t>Shading PV panel (or portion) greatly reduces energy output  </a:t>
            </a:r>
          </a:p>
          <a:p>
            <a:pPr eaLnBrk="1" hangingPunct="1">
              <a:spcBef>
                <a:spcPts val="1200"/>
              </a:spcBef>
            </a:pPr>
            <a:r>
              <a:rPr lang="en-US" sz="2400" dirty="0"/>
              <a:t>Able to model the sun’s position at all times </a:t>
            </a:r>
            <a:r>
              <a:rPr lang="en-US" sz="2400" dirty="0">
                <a:sym typeface="Wingdings" panose="05000000000000000000" pitchFamily="2" charset="2"/>
              </a:rPr>
              <a:t>  Site the PV array Using </a:t>
            </a:r>
            <a:r>
              <a:rPr lang="en-US" sz="2400" b="1" dirty="0">
                <a:solidFill>
                  <a:srgbClr val="0000FF"/>
                </a:solidFill>
                <a:sym typeface="Wingdings" panose="05000000000000000000" pitchFamily="2" charset="2"/>
              </a:rPr>
              <a:t>Sun Path Diagram</a:t>
            </a:r>
            <a:endParaRPr lang="en-US" sz="2400" b="1" dirty="0">
              <a:solidFill>
                <a:srgbClr val="0000FF"/>
              </a:solidFill>
            </a:endParaRPr>
          </a:p>
          <a:p>
            <a:pPr eaLnBrk="1" hangingPunct="1">
              <a:spcBef>
                <a:spcPts val="1200"/>
              </a:spcBef>
            </a:pPr>
            <a:r>
              <a:rPr lang="en-US" sz="2400" dirty="0"/>
              <a:t>Sketch azimuth &amp; altitude angles of trees, buildings, other obstructions</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22</a:t>
            </a:fld>
            <a:endParaRPr lang="en-US" dirty="0"/>
          </a:p>
        </p:txBody>
      </p:sp>
      <p:pic>
        <p:nvPicPr>
          <p:cNvPr id="5" name="Picture 4">
            <a:extLst>
              <a:ext uri="{FF2B5EF4-FFF2-40B4-BE49-F238E27FC236}">
                <a16:creationId xmlns:a16="http://schemas.microsoft.com/office/drawing/2014/main" id="{D52DC34A-B0CE-495F-BBF2-465E8D3E9B10}"/>
              </a:ext>
            </a:extLst>
          </p:cNvPr>
          <p:cNvPicPr>
            <a:picLocks noChangeAspect="1"/>
          </p:cNvPicPr>
          <p:nvPr/>
        </p:nvPicPr>
        <p:blipFill>
          <a:blip r:embed="rId3"/>
          <a:stretch>
            <a:fillRect/>
          </a:stretch>
        </p:blipFill>
        <p:spPr>
          <a:xfrm>
            <a:off x="4343400" y="3468538"/>
            <a:ext cx="4395078" cy="3045125"/>
          </a:xfrm>
          <a:prstGeom prst="rect">
            <a:avLst/>
          </a:prstGeom>
        </p:spPr>
      </p:pic>
      <p:sp>
        <p:nvSpPr>
          <p:cNvPr id="6" name="Content Placeholder 2">
            <a:extLst>
              <a:ext uri="{FF2B5EF4-FFF2-40B4-BE49-F238E27FC236}">
                <a16:creationId xmlns:a16="http://schemas.microsoft.com/office/drawing/2014/main" id="{C9EA9082-EF32-476E-AFC5-662076FFDA8A}"/>
              </a:ext>
            </a:extLst>
          </p:cNvPr>
          <p:cNvSpPr txBox="1">
            <a:spLocks/>
          </p:cNvSpPr>
          <p:nvPr/>
        </p:nvSpPr>
        <p:spPr bwMode="auto">
          <a:xfrm>
            <a:off x="175404" y="4035726"/>
            <a:ext cx="3939396" cy="2317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500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eaLnBrk="1" hangingPunct="1">
              <a:spcBef>
                <a:spcPts val="1200"/>
              </a:spcBef>
              <a:buFontTx/>
            </a:pPr>
            <a:r>
              <a:rPr lang="en-US" sz="2400" b="1" kern="0" dirty="0">
                <a:solidFill>
                  <a:srgbClr val="C00000"/>
                </a:solidFill>
              </a:rPr>
              <a:t>Sections Covered  </a:t>
            </a:r>
            <a:r>
              <a:rPr lang="en-US" sz="2400" kern="0" dirty="0"/>
              <a:t>on the </a:t>
            </a:r>
            <a:r>
              <a:rPr lang="en-US" sz="2400" b="1" kern="0" dirty="0">
                <a:solidFill>
                  <a:srgbClr val="0000FF"/>
                </a:solidFill>
              </a:rPr>
              <a:t>Sun Path Diagram </a:t>
            </a:r>
            <a:r>
              <a:rPr lang="en-US" sz="2400" kern="0" dirty="0"/>
              <a:t>indicate times when the site will be shaded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2747AD-4A67-4C10-895E-E3E9FBD35CC9}"/>
              </a:ext>
            </a:extLst>
          </p:cNvPr>
          <p:cNvPicPr>
            <a:picLocks noChangeAspect="1"/>
          </p:cNvPicPr>
          <p:nvPr/>
        </p:nvPicPr>
        <p:blipFill rotWithShape="1">
          <a:blip r:embed="rId3"/>
          <a:srcRect r="32379"/>
          <a:stretch/>
        </p:blipFill>
        <p:spPr>
          <a:xfrm>
            <a:off x="4363634" y="2407877"/>
            <a:ext cx="4482904" cy="2420629"/>
          </a:xfrm>
          <a:prstGeom prst="rect">
            <a:avLst/>
          </a:prstGeom>
        </p:spPr>
      </p:pic>
      <p:sp>
        <p:nvSpPr>
          <p:cNvPr id="34818" name="Title 1"/>
          <p:cNvSpPr>
            <a:spLocks noGrp="1"/>
          </p:cNvSpPr>
          <p:nvPr>
            <p:ph type="title"/>
          </p:nvPr>
        </p:nvSpPr>
        <p:spPr>
          <a:xfrm>
            <a:off x="457199" y="76200"/>
            <a:ext cx="8389339" cy="1066800"/>
          </a:xfrm>
        </p:spPr>
        <p:txBody>
          <a:bodyPr/>
          <a:lstStyle/>
          <a:p>
            <a:pPr eaLnBrk="1" hangingPunct="1"/>
            <a:r>
              <a:rPr lang="en-US" sz="3200" dirty="0"/>
              <a:t>Sun Path Diagrams for Shading Analysis</a:t>
            </a:r>
          </a:p>
        </p:txBody>
      </p:sp>
      <p:sp>
        <p:nvSpPr>
          <p:cNvPr id="2" name="Slide Number Placeholder 1"/>
          <p:cNvSpPr>
            <a:spLocks noGrp="1"/>
          </p:cNvSpPr>
          <p:nvPr>
            <p:ph type="sldNum" sz="quarter" idx="4"/>
          </p:nvPr>
        </p:nvSpPr>
        <p:spPr>
          <a:xfrm>
            <a:off x="8458200" y="6319791"/>
            <a:ext cx="533400" cy="457200"/>
          </a:xfrm>
        </p:spPr>
        <p:txBody>
          <a:bodyPr/>
          <a:lstStyle/>
          <a:p>
            <a:pPr>
              <a:defRPr/>
            </a:pPr>
            <a:fld id="{F6D20532-61D7-47D0-903F-227F7C48AD34}" type="slidenum">
              <a:rPr lang="en-US" smtClean="0"/>
              <a:pPr>
                <a:defRPr/>
              </a:pPr>
              <a:t>23</a:t>
            </a:fld>
            <a:endParaRPr lang="en-US" dirty="0"/>
          </a:p>
        </p:txBody>
      </p:sp>
      <p:pic>
        <p:nvPicPr>
          <p:cNvPr id="5" name="Picture 4">
            <a:extLst>
              <a:ext uri="{FF2B5EF4-FFF2-40B4-BE49-F238E27FC236}">
                <a16:creationId xmlns:a16="http://schemas.microsoft.com/office/drawing/2014/main" id="{D52DC34A-B0CE-495F-BBF2-465E8D3E9B10}"/>
              </a:ext>
            </a:extLst>
          </p:cNvPr>
          <p:cNvPicPr>
            <a:picLocks noChangeAspect="1"/>
          </p:cNvPicPr>
          <p:nvPr/>
        </p:nvPicPr>
        <p:blipFill>
          <a:blip r:embed="rId4"/>
          <a:stretch>
            <a:fillRect/>
          </a:stretch>
        </p:blipFill>
        <p:spPr>
          <a:xfrm>
            <a:off x="381000" y="1321824"/>
            <a:ext cx="3955155" cy="2740325"/>
          </a:xfrm>
          <a:prstGeom prst="rect">
            <a:avLst/>
          </a:prstGeom>
        </p:spPr>
      </p:pic>
      <p:pic>
        <p:nvPicPr>
          <p:cNvPr id="3" name="Picture 2">
            <a:extLst>
              <a:ext uri="{FF2B5EF4-FFF2-40B4-BE49-F238E27FC236}">
                <a16:creationId xmlns:a16="http://schemas.microsoft.com/office/drawing/2014/main" id="{C980AF03-23E0-4895-83FA-6B3A3A7ED5B3}"/>
              </a:ext>
            </a:extLst>
          </p:cNvPr>
          <p:cNvPicPr>
            <a:picLocks noChangeAspect="1"/>
          </p:cNvPicPr>
          <p:nvPr/>
        </p:nvPicPr>
        <p:blipFill rotWithShape="1">
          <a:blip r:embed="rId3"/>
          <a:srcRect l="68965"/>
          <a:stretch/>
        </p:blipFill>
        <p:spPr>
          <a:xfrm>
            <a:off x="1063132" y="4143002"/>
            <a:ext cx="2057401" cy="2420629"/>
          </a:xfrm>
          <a:prstGeom prst="rect">
            <a:avLst/>
          </a:prstGeom>
        </p:spPr>
      </p:pic>
      <p:cxnSp>
        <p:nvCxnSpPr>
          <p:cNvPr id="9" name="Straight Connector 8">
            <a:extLst>
              <a:ext uri="{FF2B5EF4-FFF2-40B4-BE49-F238E27FC236}">
                <a16:creationId xmlns:a16="http://schemas.microsoft.com/office/drawing/2014/main" id="{6C7578A9-1B42-43B9-9BD6-C1BA49907C43}"/>
              </a:ext>
            </a:extLst>
          </p:cNvPr>
          <p:cNvCxnSpPr>
            <a:cxnSpLocks/>
          </p:cNvCxnSpPr>
          <p:nvPr/>
        </p:nvCxnSpPr>
        <p:spPr bwMode="auto">
          <a:xfrm>
            <a:off x="2235924" y="990600"/>
            <a:ext cx="0" cy="3581665"/>
          </a:xfrm>
          <a:prstGeom prst="line">
            <a:avLst/>
          </a:prstGeom>
          <a:noFill/>
          <a:ln w="38100" cap="flat" cmpd="sng" algn="ctr">
            <a:solidFill>
              <a:srgbClr val="FFC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E6E1E24-69D1-4AC5-B801-9D46AAC27AE0}"/>
              </a:ext>
            </a:extLst>
          </p:cNvPr>
          <p:cNvCxnSpPr/>
          <p:nvPr/>
        </p:nvCxnSpPr>
        <p:spPr bwMode="auto">
          <a:xfrm flipH="1">
            <a:off x="7019118" y="3792591"/>
            <a:ext cx="914400" cy="0"/>
          </a:xfrm>
          <a:prstGeom prst="line">
            <a:avLst/>
          </a:prstGeom>
          <a:noFill/>
          <a:ln w="44450" cap="flat" cmpd="sng" algn="ctr">
            <a:solidFill>
              <a:srgbClr val="009999"/>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15C464E-C2AD-4FC4-9C9D-74769336AFC4}"/>
              </a:ext>
            </a:extLst>
          </p:cNvPr>
          <p:cNvCxnSpPr/>
          <p:nvPr/>
        </p:nvCxnSpPr>
        <p:spPr bwMode="auto">
          <a:xfrm flipH="1">
            <a:off x="5257800" y="3792591"/>
            <a:ext cx="914400" cy="0"/>
          </a:xfrm>
          <a:prstGeom prst="line">
            <a:avLst/>
          </a:prstGeom>
          <a:noFill/>
          <a:ln w="44450" cap="flat" cmpd="sng" algn="ctr">
            <a:solidFill>
              <a:srgbClr val="009999"/>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6DC87E46-D528-4430-8EC3-EF19601B3E92}"/>
              </a:ext>
            </a:extLst>
          </p:cNvPr>
          <p:cNvCxnSpPr>
            <a:cxnSpLocks/>
          </p:cNvCxnSpPr>
          <p:nvPr/>
        </p:nvCxnSpPr>
        <p:spPr bwMode="auto">
          <a:xfrm flipH="1">
            <a:off x="4114800" y="3792591"/>
            <a:ext cx="457200" cy="0"/>
          </a:xfrm>
          <a:prstGeom prst="line">
            <a:avLst/>
          </a:prstGeom>
          <a:noFill/>
          <a:ln w="44450" cap="flat" cmpd="sng" algn="ctr">
            <a:solidFill>
              <a:srgbClr val="009999"/>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B3DF5F9-BC88-4227-A589-6C190EAF2F48}"/>
              </a:ext>
            </a:extLst>
          </p:cNvPr>
          <p:cNvCxnSpPr>
            <a:cxnSpLocks/>
          </p:cNvCxnSpPr>
          <p:nvPr/>
        </p:nvCxnSpPr>
        <p:spPr bwMode="auto">
          <a:xfrm flipH="1">
            <a:off x="4495800" y="2381759"/>
            <a:ext cx="838200" cy="0"/>
          </a:xfrm>
          <a:prstGeom prst="line">
            <a:avLst/>
          </a:prstGeom>
          <a:noFill/>
          <a:ln w="44450" cap="flat" cmpd="sng" algn="ctr">
            <a:solidFill>
              <a:srgbClr val="009999"/>
            </a:solidFill>
            <a:prstDash val="solid"/>
            <a:round/>
            <a:headEnd type="none" w="med" len="med"/>
            <a:tailEnd type="none" w="med" len="med"/>
          </a:ln>
          <a:effectLst/>
        </p:spPr>
      </p:cxnSp>
      <p:sp>
        <p:nvSpPr>
          <p:cNvPr id="24" name="Rectangle 23">
            <a:extLst>
              <a:ext uri="{FF2B5EF4-FFF2-40B4-BE49-F238E27FC236}">
                <a16:creationId xmlns:a16="http://schemas.microsoft.com/office/drawing/2014/main" id="{B7C6F006-0E28-4DE5-B6DA-22F2B8BA9A08}"/>
              </a:ext>
            </a:extLst>
          </p:cNvPr>
          <p:cNvSpPr/>
          <p:nvPr/>
        </p:nvSpPr>
        <p:spPr bwMode="auto">
          <a:xfrm>
            <a:off x="3298396" y="1416209"/>
            <a:ext cx="664004" cy="359229"/>
          </a:xfrm>
          <a:prstGeom prst="rect">
            <a:avLst/>
          </a:prstGeom>
          <a:solidFill>
            <a:srgbClr val="FFFF00"/>
          </a:solidFill>
          <a:ln w="25400" cap="flat" cmpd="sng" algn="ctr">
            <a:solidFill>
              <a:srgbClr val="FFFF00">
                <a:alpha val="21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rPr>
              <a:t>40 N</a:t>
            </a:r>
          </a:p>
        </p:txBody>
      </p:sp>
    </p:spTree>
    <p:extLst>
      <p:ext uri="{BB962C8B-B14F-4D97-AF65-F5344CB8AC3E}">
        <p14:creationId xmlns:p14="http://schemas.microsoft.com/office/powerpoint/2010/main" val="42145050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228600" y="152400"/>
            <a:ext cx="8001000" cy="1066800"/>
          </a:xfrm>
        </p:spPr>
        <p:txBody>
          <a:bodyPr/>
          <a:lstStyle/>
          <a:p>
            <a:pPr eaLnBrk="1" hangingPunct="1"/>
            <a:r>
              <a:rPr lang="en-US" sz="3200" dirty="0"/>
              <a:t>Sun Path Diagram for Shading Analysis</a:t>
            </a:r>
          </a:p>
        </p:txBody>
      </p:sp>
      <p:sp>
        <p:nvSpPr>
          <p:cNvPr id="35844" name="Content Placeholder 2"/>
          <p:cNvSpPr>
            <a:spLocks noGrp="1"/>
          </p:cNvSpPr>
          <p:nvPr>
            <p:ph idx="1"/>
          </p:nvPr>
        </p:nvSpPr>
        <p:spPr>
          <a:xfrm>
            <a:off x="228600" y="1327575"/>
            <a:ext cx="8229600" cy="904863"/>
          </a:xfrm>
        </p:spPr>
        <p:txBody>
          <a:bodyPr/>
          <a:lstStyle/>
          <a:p>
            <a:pPr eaLnBrk="1" hangingPunct="1"/>
            <a:r>
              <a:rPr lang="en-US" sz="2400" dirty="0"/>
              <a:t>Trees to the southeast, small building to the southwest</a:t>
            </a:r>
          </a:p>
          <a:p>
            <a:pPr eaLnBrk="1" hangingPunct="1"/>
            <a:r>
              <a:rPr lang="en-US" sz="2400" dirty="0"/>
              <a:t>Can estimate the amount of energy lost to shading</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24</a:t>
            </a:fld>
            <a:endParaRPr lang="en-US" dirty="0"/>
          </a:p>
        </p:txBody>
      </p:sp>
      <p:pic>
        <p:nvPicPr>
          <p:cNvPr id="3" name="Picture 2">
            <a:extLst>
              <a:ext uri="{FF2B5EF4-FFF2-40B4-BE49-F238E27FC236}">
                <a16:creationId xmlns:a16="http://schemas.microsoft.com/office/drawing/2014/main" id="{5C482BE9-0694-4F6F-8E49-0F6C7BEF14FF}"/>
              </a:ext>
            </a:extLst>
          </p:cNvPr>
          <p:cNvPicPr>
            <a:picLocks noChangeAspect="1"/>
          </p:cNvPicPr>
          <p:nvPr/>
        </p:nvPicPr>
        <p:blipFill>
          <a:blip r:embed="rId3"/>
          <a:stretch>
            <a:fillRect/>
          </a:stretch>
        </p:blipFill>
        <p:spPr>
          <a:xfrm>
            <a:off x="2286000" y="2438399"/>
            <a:ext cx="4949131" cy="3429000"/>
          </a:xfrm>
          <a:prstGeom prst="rect">
            <a:avLst/>
          </a:prstGeom>
        </p:spPr>
      </p:pic>
      <p:sp>
        <p:nvSpPr>
          <p:cNvPr id="4" name="Rectangle 3">
            <a:extLst>
              <a:ext uri="{FF2B5EF4-FFF2-40B4-BE49-F238E27FC236}">
                <a16:creationId xmlns:a16="http://schemas.microsoft.com/office/drawing/2014/main" id="{D40F15EF-B63E-4CB0-A197-D9505827C52A}"/>
              </a:ext>
            </a:extLst>
          </p:cNvPr>
          <p:cNvSpPr/>
          <p:nvPr/>
        </p:nvSpPr>
        <p:spPr>
          <a:xfrm>
            <a:off x="647700" y="5872168"/>
            <a:ext cx="7848600" cy="904863"/>
          </a:xfrm>
          <a:prstGeom prst="rect">
            <a:avLst/>
          </a:prstGeom>
        </p:spPr>
        <p:txBody>
          <a:bodyPr wrap="square">
            <a:spAutoFit/>
          </a:bodyPr>
          <a:lstStyle/>
          <a:p>
            <a:pPr algn="ctr"/>
            <a:r>
              <a:rPr lang="en-US" sz="1800" dirty="0">
                <a:solidFill>
                  <a:srgbClr val="000000"/>
                </a:solidFill>
              </a:rPr>
              <a:t>FIGURE 4.14 A sun path diagram with superimposed obstructions makes it easy to estimate periods of shading at a site</a:t>
            </a:r>
          </a:p>
          <a:p>
            <a:pPr algn="ct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pPr eaLnBrk="1" hangingPunct="1"/>
            <a:r>
              <a:rPr lang="en-US" dirty="0"/>
              <a:t>Clear Sky Direct-Beam Radiation</a:t>
            </a:r>
          </a:p>
        </p:txBody>
      </p:sp>
      <p:sp>
        <p:nvSpPr>
          <p:cNvPr id="38916" name="Content Placeholder 2"/>
          <p:cNvSpPr>
            <a:spLocks noGrp="1"/>
          </p:cNvSpPr>
          <p:nvPr>
            <p:ph idx="1"/>
          </p:nvPr>
        </p:nvSpPr>
        <p:spPr>
          <a:xfrm>
            <a:off x="457200" y="1371600"/>
            <a:ext cx="8001000" cy="3733800"/>
          </a:xfrm>
        </p:spPr>
        <p:txBody>
          <a:bodyPr/>
          <a:lstStyle/>
          <a:p>
            <a:pPr eaLnBrk="1" hangingPunct="1"/>
            <a:r>
              <a:rPr lang="en-US" b="1" dirty="0">
                <a:solidFill>
                  <a:srgbClr val="0000FF"/>
                </a:solidFill>
              </a:rPr>
              <a:t>Direct beam </a:t>
            </a:r>
            <a:r>
              <a:rPr lang="en-US" dirty="0"/>
              <a:t>radiation </a:t>
            </a:r>
            <a:r>
              <a:rPr lang="en-US" b="1" i="1" dirty="0">
                <a:solidFill>
                  <a:srgbClr val="0000FF"/>
                </a:solidFill>
              </a:rPr>
              <a:t>I</a:t>
            </a:r>
            <a:r>
              <a:rPr lang="en-US" b="1" i="1" baseline="-25000" dirty="0">
                <a:solidFill>
                  <a:srgbClr val="0000FF"/>
                </a:solidFill>
              </a:rPr>
              <a:t>BC</a:t>
            </a:r>
            <a:r>
              <a:rPr lang="en-US" i="1" baseline="-25000" dirty="0"/>
              <a:t> </a:t>
            </a:r>
            <a:r>
              <a:rPr lang="en-US" dirty="0"/>
              <a:t>– passes in a straight line through the atmosphere to the receiver</a:t>
            </a:r>
          </a:p>
          <a:p>
            <a:pPr eaLnBrk="1" hangingPunct="1"/>
            <a:r>
              <a:rPr lang="en-US" b="1" dirty="0">
                <a:solidFill>
                  <a:srgbClr val="0000FF"/>
                </a:solidFill>
              </a:rPr>
              <a:t>Diffuse radiation </a:t>
            </a:r>
            <a:r>
              <a:rPr lang="en-US" b="1" i="1" dirty="0">
                <a:solidFill>
                  <a:srgbClr val="0000FF"/>
                </a:solidFill>
              </a:rPr>
              <a:t>I</a:t>
            </a:r>
            <a:r>
              <a:rPr lang="en-US" b="1" i="1" baseline="-25000" dirty="0">
                <a:solidFill>
                  <a:srgbClr val="0000FF"/>
                </a:solidFill>
              </a:rPr>
              <a:t>DC</a:t>
            </a:r>
            <a:r>
              <a:rPr lang="en-US" i="1" baseline="-25000" dirty="0"/>
              <a:t> </a:t>
            </a:r>
            <a:r>
              <a:rPr lang="en-US" dirty="0"/>
              <a:t>– scattered by molecules in the atmosphere</a:t>
            </a:r>
          </a:p>
          <a:p>
            <a:pPr eaLnBrk="1" hangingPunct="1">
              <a:buFontTx/>
              <a:buNone/>
            </a:pPr>
            <a:endParaRPr lang="en-US" dirty="0"/>
          </a:p>
        </p:txBody>
      </p:sp>
      <p:sp>
        <p:nvSpPr>
          <p:cNvPr id="6" name="Content Placeholder 2"/>
          <p:cNvSpPr txBox="1">
            <a:spLocks/>
          </p:cNvSpPr>
          <p:nvPr/>
        </p:nvSpPr>
        <p:spPr bwMode="auto">
          <a:xfrm>
            <a:off x="457200" y="3200400"/>
            <a:ext cx="3733800" cy="1676400"/>
          </a:xfrm>
          <a:prstGeom prst="rect">
            <a:avLst/>
          </a:prstGeom>
          <a:noFill/>
          <a:ln w="9525">
            <a:noFill/>
            <a:miter lim="800000"/>
            <a:headEnd/>
            <a:tailEnd/>
          </a:ln>
        </p:spPr>
        <p:txBody>
          <a:bodyPr/>
          <a:lstStyle/>
          <a:p>
            <a:pPr marL="342900" indent="-342900" eaLnBrk="0" hangingPunct="0">
              <a:buSzPct val="125000"/>
              <a:buFontTx/>
              <a:buChar char="•"/>
              <a:defRPr/>
            </a:pPr>
            <a:r>
              <a:rPr lang="en-US" b="1" dirty="0">
                <a:solidFill>
                  <a:srgbClr val="0000FF"/>
                </a:solidFill>
                <a:latin typeface="+mn-lt"/>
              </a:rPr>
              <a:t>Reflected radiation </a:t>
            </a:r>
            <a:r>
              <a:rPr lang="en-US" b="1" i="1" dirty="0">
                <a:solidFill>
                  <a:srgbClr val="0000FF"/>
                </a:solidFill>
              </a:rPr>
              <a:t>I</a:t>
            </a:r>
            <a:r>
              <a:rPr lang="en-US" b="1" i="1" baseline="-25000" dirty="0">
                <a:solidFill>
                  <a:srgbClr val="0000FF"/>
                </a:solidFill>
              </a:rPr>
              <a:t>RC</a:t>
            </a:r>
            <a:r>
              <a:rPr lang="en-US" i="1" baseline="-25000" dirty="0"/>
              <a:t>  </a:t>
            </a:r>
            <a:r>
              <a:rPr lang="en-US" kern="0" dirty="0">
                <a:latin typeface="+mn-lt"/>
              </a:rPr>
              <a:t>– bounced off a surface near the reflector</a:t>
            </a:r>
          </a:p>
          <a:p>
            <a:pPr marL="342900" indent="-342900" eaLnBrk="0" hangingPunct="0">
              <a:buSzPct val="125000"/>
              <a:defRPr/>
            </a:pPr>
            <a:endParaRPr lang="en-US" kern="0" dirty="0">
              <a:latin typeface="+mn-lt"/>
            </a:endParaRP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25</a:t>
            </a:fld>
            <a:endParaRPr lang="en-US" dirty="0"/>
          </a:p>
        </p:txBody>
      </p:sp>
      <p:pic>
        <p:nvPicPr>
          <p:cNvPr id="3" name="Picture 2">
            <a:extLst>
              <a:ext uri="{FF2B5EF4-FFF2-40B4-BE49-F238E27FC236}">
                <a16:creationId xmlns:a16="http://schemas.microsoft.com/office/drawing/2014/main" id="{05CB4866-AA4C-484A-858A-47A4E9AF5919}"/>
              </a:ext>
            </a:extLst>
          </p:cNvPr>
          <p:cNvPicPr>
            <a:picLocks noChangeAspect="1"/>
          </p:cNvPicPr>
          <p:nvPr/>
        </p:nvPicPr>
        <p:blipFill>
          <a:blip r:embed="rId3"/>
          <a:stretch>
            <a:fillRect/>
          </a:stretch>
        </p:blipFill>
        <p:spPr>
          <a:xfrm>
            <a:off x="4038600" y="3270990"/>
            <a:ext cx="4863157" cy="305361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US" dirty="0"/>
              <a:t>Extraterrestrial Solar Insolation </a:t>
            </a:r>
            <a:r>
              <a:rPr lang="en-US" i="1" dirty="0"/>
              <a:t>I</a:t>
            </a:r>
            <a:r>
              <a:rPr lang="en-US" i="1" baseline="-25000" dirty="0"/>
              <a:t>0</a:t>
            </a:r>
          </a:p>
        </p:txBody>
      </p:sp>
      <p:sp>
        <p:nvSpPr>
          <p:cNvPr id="11268" name="Content Placeholder 2"/>
          <p:cNvSpPr>
            <a:spLocks noGrp="1"/>
          </p:cNvSpPr>
          <p:nvPr>
            <p:ph idx="1"/>
          </p:nvPr>
        </p:nvSpPr>
        <p:spPr>
          <a:xfrm>
            <a:off x="457200" y="1371600"/>
            <a:ext cx="5943600" cy="4648200"/>
          </a:xfrm>
        </p:spPr>
        <p:txBody>
          <a:bodyPr/>
          <a:lstStyle/>
          <a:p>
            <a:pPr eaLnBrk="1" hangingPunct="1"/>
            <a:r>
              <a:rPr lang="en-US" sz="2400" b="1" dirty="0">
                <a:solidFill>
                  <a:srgbClr val="0000FF"/>
                </a:solidFill>
              </a:rPr>
              <a:t>Starting point for clear sky radiation calculations </a:t>
            </a:r>
          </a:p>
          <a:p>
            <a:pPr eaLnBrk="1" hangingPunct="1"/>
            <a:r>
              <a:rPr lang="en-US" sz="2400" i="1" dirty="0"/>
              <a:t>I</a:t>
            </a:r>
            <a:r>
              <a:rPr lang="en-US" sz="2400" i="1" baseline="-25000" dirty="0"/>
              <a:t>0</a:t>
            </a:r>
            <a:r>
              <a:rPr lang="en-US" sz="2400" dirty="0"/>
              <a:t>  passes perpendicularly through an imaginary surface outside of the earth’s atmosphere</a:t>
            </a:r>
          </a:p>
          <a:p>
            <a:pPr eaLnBrk="1" hangingPunct="1"/>
            <a:r>
              <a:rPr lang="en-US" sz="2400" dirty="0"/>
              <a:t>Ignoring sunspots, </a:t>
            </a:r>
            <a:r>
              <a:rPr lang="en-US" sz="2400" i="1" dirty="0"/>
              <a:t>I</a:t>
            </a:r>
            <a:r>
              <a:rPr lang="en-US" sz="2400" i="1" baseline="-25000" dirty="0"/>
              <a:t>0</a:t>
            </a:r>
            <a:r>
              <a:rPr lang="en-US" sz="2400" dirty="0"/>
              <a:t> can be written as</a:t>
            </a:r>
          </a:p>
          <a:p>
            <a:pPr eaLnBrk="1" hangingPunct="1"/>
            <a:endParaRPr lang="en-US" sz="2400" dirty="0"/>
          </a:p>
          <a:p>
            <a:pPr eaLnBrk="1" hangingPunct="1"/>
            <a:endParaRPr lang="en-US" sz="2400" dirty="0"/>
          </a:p>
          <a:p>
            <a:pPr eaLnBrk="1" hangingPunct="1"/>
            <a:endParaRPr lang="en-US" sz="2400" dirty="0"/>
          </a:p>
          <a:p>
            <a:pPr eaLnBrk="1" hangingPunct="1"/>
            <a:r>
              <a:rPr lang="en-US" sz="2400" dirty="0"/>
              <a:t>SC = solar constant = 1.377 kW/m</a:t>
            </a:r>
            <a:r>
              <a:rPr lang="en-US" sz="2400" baseline="30000" dirty="0"/>
              <a:t>2</a:t>
            </a:r>
          </a:p>
          <a:p>
            <a:pPr eaLnBrk="1" hangingPunct="1"/>
            <a:r>
              <a:rPr lang="en-US" sz="2400" i="1" dirty="0"/>
              <a:t>n</a:t>
            </a:r>
            <a:r>
              <a:rPr lang="en-US" sz="2400" dirty="0"/>
              <a:t> = day number</a:t>
            </a:r>
          </a:p>
        </p:txBody>
      </p:sp>
      <p:graphicFrame>
        <p:nvGraphicFramePr>
          <p:cNvPr id="11266" name="Object 2"/>
          <p:cNvGraphicFramePr>
            <a:graphicFrameLocks noChangeAspect="1"/>
          </p:cNvGraphicFramePr>
          <p:nvPr>
            <p:extLst>
              <p:ext uri="{D42A27DB-BD31-4B8C-83A1-F6EECF244321}">
                <p14:modId xmlns:p14="http://schemas.microsoft.com/office/powerpoint/2010/main" val="2374798514"/>
              </p:ext>
            </p:extLst>
          </p:nvPr>
        </p:nvGraphicFramePr>
        <p:xfrm>
          <a:off x="403225" y="4082760"/>
          <a:ext cx="5387975" cy="915899"/>
        </p:xfrm>
        <a:graphic>
          <a:graphicData uri="http://schemas.openxmlformats.org/presentationml/2006/ole">
            <mc:AlternateContent xmlns:mc="http://schemas.openxmlformats.org/markup-compatibility/2006">
              <mc:Choice xmlns:v="urn:schemas-microsoft-com:vml" Requires="v">
                <p:oleObj spid="_x0000_s97352" name="Equation" r:id="rId4" imgW="2692080" imgH="457200" progId="Equation.DSMT4">
                  <p:embed/>
                </p:oleObj>
              </mc:Choice>
              <mc:Fallback>
                <p:oleObj name="Equation" r:id="rId4" imgW="2692080" imgH="457200" progId="Equation.DSMT4">
                  <p:embed/>
                  <p:pic>
                    <p:nvPicPr>
                      <p:cNvPr id="0" name=""/>
                      <p:cNvPicPr>
                        <a:picLocks noChangeAspect="1" noChangeArrowheads="1"/>
                      </p:cNvPicPr>
                      <p:nvPr/>
                    </p:nvPicPr>
                    <p:blipFill>
                      <a:blip r:embed="rId5"/>
                      <a:srcRect/>
                      <a:stretch>
                        <a:fillRect/>
                      </a:stretch>
                    </p:blipFill>
                    <p:spPr bwMode="auto">
                      <a:xfrm>
                        <a:off x="403225" y="4082760"/>
                        <a:ext cx="5387975" cy="915899"/>
                      </a:xfrm>
                      <a:prstGeom prst="rect">
                        <a:avLst/>
                      </a:prstGeom>
                      <a:noFill/>
                      <a:ln>
                        <a:noFill/>
                      </a:ln>
                      <a:extLst/>
                    </p:spPr>
                  </p:pic>
                </p:oleObj>
              </mc:Fallback>
            </mc:AlternateContent>
          </a:graphicData>
        </a:graphic>
      </p:graphicFrame>
      <p:sp>
        <p:nvSpPr>
          <p:cNvPr id="11272" name="Text Box 6"/>
          <p:cNvSpPr txBox="1">
            <a:spLocks noChangeArrowheads="1"/>
          </p:cNvSpPr>
          <p:nvPr/>
        </p:nvSpPr>
        <p:spPr bwMode="auto">
          <a:xfrm>
            <a:off x="6096000" y="2895600"/>
            <a:ext cx="3048000" cy="1200329"/>
          </a:xfrm>
          <a:prstGeom prst="rect">
            <a:avLst/>
          </a:prstGeom>
          <a:solidFill>
            <a:schemeClr val="accent1"/>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ctr" eaLnBrk="1" hangingPunct="1"/>
            <a:r>
              <a:rPr lang="en-US" sz="2400" dirty="0"/>
              <a:t>In 1 year, &lt; .5 </a:t>
            </a:r>
            <a:r>
              <a:rPr lang="en-US" sz="2400" i="1" dirty="0"/>
              <a:t>I</a:t>
            </a:r>
            <a:r>
              <a:rPr lang="en-US" sz="2400" i="1" baseline="-25000" dirty="0"/>
              <a:t>0</a:t>
            </a:r>
            <a:r>
              <a:rPr lang="en-US" sz="2400" dirty="0"/>
              <a:t> reaches earth’s surface as a direct beam </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26</a:t>
            </a:fld>
            <a:endParaRPr lang="en-US" dirty="0"/>
          </a:p>
        </p:txBody>
      </p:sp>
      <p:sp>
        <p:nvSpPr>
          <p:cNvPr id="3" name="TextBox 2"/>
          <p:cNvSpPr txBox="1"/>
          <p:nvPr/>
        </p:nvSpPr>
        <p:spPr>
          <a:xfrm>
            <a:off x="5845175" y="4754940"/>
            <a:ext cx="3146425" cy="1200329"/>
          </a:xfrm>
          <a:prstGeom prst="rect">
            <a:avLst/>
          </a:prstGeom>
          <a:solidFill>
            <a:schemeClr val="accent1"/>
          </a:solidFill>
        </p:spPr>
        <p:txBody>
          <a:bodyPr wrap="square" rtlCol="0">
            <a:spAutoFit/>
          </a:bodyPr>
          <a:lstStyle/>
          <a:p>
            <a:pPr algn="ctr"/>
            <a:r>
              <a:rPr lang="en-US" sz="2400" dirty="0"/>
              <a:t>I</a:t>
            </a:r>
            <a:r>
              <a:rPr lang="en-US" sz="2400" baseline="-25000" dirty="0"/>
              <a:t>0</a:t>
            </a:r>
            <a:r>
              <a:rPr lang="en-US" sz="2400" dirty="0"/>
              <a:t> varies only due to</a:t>
            </a:r>
            <a:br>
              <a:rPr lang="en-US" sz="2400" dirty="0"/>
            </a:br>
            <a:r>
              <a:rPr lang="en-US" sz="2400" kern="0" dirty="0"/>
              <a:t>eccentricity</a:t>
            </a:r>
            <a:r>
              <a:rPr lang="en-US" sz="2400" dirty="0"/>
              <a:t> in the</a:t>
            </a:r>
            <a:br>
              <a:rPr lang="en-US" sz="2400" dirty="0"/>
            </a:br>
            <a:r>
              <a:rPr lang="en-US" sz="2400" dirty="0"/>
              <a:t>earth's orbit</a:t>
            </a:r>
          </a:p>
        </p:txBody>
      </p:sp>
      <p:pic>
        <p:nvPicPr>
          <p:cNvPr id="4" name="Picture 3">
            <a:extLst>
              <a:ext uri="{FF2B5EF4-FFF2-40B4-BE49-F238E27FC236}">
                <a16:creationId xmlns:a16="http://schemas.microsoft.com/office/drawing/2014/main" id="{8D605782-690F-4B25-9811-8DAE0AADE240}"/>
              </a:ext>
            </a:extLst>
          </p:cNvPr>
          <p:cNvPicPr>
            <a:picLocks noChangeAspect="1"/>
          </p:cNvPicPr>
          <p:nvPr/>
        </p:nvPicPr>
        <p:blipFill>
          <a:blip r:embed="rId6"/>
          <a:stretch>
            <a:fillRect/>
          </a:stretch>
        </p:blipFill>
        <p:spPr>
          <a:xfrm>
            <a:off x="6096000" y="1494683"/>
            <a:ext cx="2800804" cy="1182114"/>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dirty="0"/>
              <a:t>Attenuation of Incoming Radiation</a:t>
            </a:r>
          </a:p>
        </p:txBody>
      </p:sp>
      <p:sp>
        <p:nvSpPr>
          <p:cNvPr id="12292" name="Content Placeholder 2"/>
          <p:cNvSpPr>
            <a:spLocks noGrp="1"/>
          </p:cNvSpPr>
          <p:nvPr>
            <p:ph idx="1"/>
          </p:nvPr>
        </p:nvSpPr>
        <p:spPr>
          <a:xfrm>
            <a:off x="457200" y="1371600"/>
            <a:ext cx="8458200" cy="3733800"/>
          </a:xfrm>
        </p:spPr>
        <p:txBody>
          <a:bodyPr/>
          <a:lstStyle/>
          <a:p>
            <a:pPr eaLnBrk="1" hangingPunct="1"/>
            <a:endParaRPr lang="en-US" dirty="0"/>
          </a:p>
          <a:p>
            <a:pPr eaLnBrk="1" hangingPunct="1"/>
            <a:endParaRPr lang="en-US" dirty="0"/>
          </a:p>
        </p:txBody>
      </p:sp>
      <p:graphicFrame>
        <p:nvGraphicFramePr>
          <p:cNvPr id="12290" name="Object 2"/>
          <p:cNvGraphicFramePr>
            <a:graphicFrameLocks noChangeAspect="1"/>
          </p:cNvGraphicFramePr>
          <p:nvPr>
            <p:extLst>
              <p:ext uri="{D42A27DB-BD31-4B8C-83A1-F6EECF244321}">
                <p14:modId xmlns:p14="http://schemas.microsoft.com/office/powerpoint/2010/main" val="1558066609"/>
              </p:ext>
            </p:extLst>
          </p:nvPr>
        </p:nvGraphicFramePr>
        <p:xfrm>
          <a:off x="3195638" y="1371600"/>
          <a:ext cx="2540000" cy="542925"/>
        </p:xfrm>
        <a:graphic>
          <a:graphicData uri="http://schemas.openxmlformats.org/presentationml/2006/ole">
            <mc:AlternateContent xmlns:mc="http://schemas.openxmlformats.org/markup-compatibility/2006">
              <mc:Choice xmlns:v="urn:schemas-microsoft-com:vml" Requires="v">
                <p:oleObj spid="_x0000_s98379" name="Equation" r:id="rId4" imgW="1130040" imgH="241200" progId="Equation.DSMT4">
                  <p:embed/>
                </p:oleObj>
              </mc:Choice>
              <mc:Fallback>
                <p:oleObj name="Equation" r:id="rId4" imgW="1130040" imgH="241200" progId="Equation.DSMT4">
                  <p:embed/>
                  <p:pic>
                    <p:nvPicPr>
                      <p:cNvPr id="0" name=""/>
                      <p:cNvPicPr>
                        <a:picLocks noChangeAspect="1" noChangeArrowheads="1"/>
                      </p:cNvPicPr>
                      <p:nvPr/>
                    </p:nvPicPr>
                    <p:blipFill>
                      <a:blip r:embed="rId5"/>
                      <a:srcRect/>
                      <a:stretch>
                        <a:fillRect/>
                      </a:stretch>
                    </p:blipFill>
                    <p:spPr bwMode="auto">
                      <a:xfrm>
                        <a:off x="3195638" y="1371600"/>
                        <a:ext cx="2540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437408" y="2057400"/>
            <a:ext cx="4114800" cy="1905000"/>
          </a:xfrm>
          <a:prstGeom prst="rect">
            <a:avLst/>
          </a:prstGeom>
          <a:noFill/>
          <a:ln w="9525">
            <a:noFill/>
            <a:miter lim="800000"/>
            <a:headEnd/>
            <a:tailEnd/>
          </a:ln>
        </p:spPr>
        <p:txBody>
          <a:bodyPr/>
          <a:lstStyle/>
          <a:p>
            <a:pPr marL="342900" indent="-342900" eaLnBrk="0" hangingPunct="0">
              <a:buSzPct val="125000"/>
              <a:buFontTx/>
              <a:buChar char="•"/>
              <a:defRPr/>
            </a:pPr>
            <a:r>
              <a:rPr lang="en-US" sz="2400" i="1" kern="0" dirty="0">
                <a:latin typeface="+mn-lt"/>
              </a:rPr>
              <a:t>I</a:t>
            </a:r>
            <a:r>
              <a:rPr lang="en-US" sz="2400" i="1" kern="0" baseline="-25000" dirty="0">
                <a:latin typeface="+mn-lt"/>
              </a:rPr>
              <a:t>B</a:t>
            </a:r>
            <a:r>
              <a:rPr lang="en-US" sz="2400" i="1" kern="0" dirty="0">
                <a:latin typeface="+mn-lt"/>
              </a:rPr>
              <a:t> = </a:t>
            </a:r>
            <a:r>
              <a:rPr lang="en-US" sz="2400" kern="0" dirty="0">
                <a:latin typeface="+mn-lt"/>
              </a:rPr>
              <a:t>portion of the radiation that reaches earth’s surface  </a:t>
            </a:r>
          </a:p>
        </p:txBody>
      </p:sp>
      <p:sp>
        <p:nvSpPr>
          <p:cNvPr id="7" name="Content Placeholder 2"/>
          <p:cNvSpPr txBox="1">
            <a:spLocks/>
          </p:cNvSpPr>
          <p:nvPr/>
        </p:nvSpPr>
        <p:spPr bwMode="auto">
          <a:xfrm>
            <a:off x="4419600" y="1988084"/>
            <a:ext cx="4572000" cy="1383598"/>
          </a:xfrm>
          <a:prstGeom prst="rect">
            <a:avLst/>
          </a:prstGeom>
          <a:noFill/>
          <a:ln w="9525">
            <a:noFill/>
            <a:miter lim="800000"/>
            <a:headEnd/>
            <a:tailEnd/>
          </a:ln>
        </p:spPr>
        <p:txBody>
          <a:bodyPr/>
          <a:lstStyle/>
          <a:p>
            <a:pPr marL="342900" indent="-342900" eaLnBrk="0" hangingPunct="0">
              <a:buSzPct val="125000"/>
              <a:buFontTx/>
              <a:buChar char="•"/>
              <a:defRPr/>
            </a:pPr>
            <a:r>
              <a:rPr lang="en-US" sz="2400" i="1" kern="0" dirty="0"/>
              <a:t>A</a:t>
            </a:r>
            <a:r>
              <a:rPr lang="en-US" sz="2400" kern="0" dirty="0"/>
              <a:t> = apparent extraterrestrial flux</a:t>
            </a:r>
          </a:p>
          <a:p>
            <a:pPr marL="342900" indent="-342900" eaLnBrk="0" hangingPunct="0">
              <a:buSzPct val="125000"/>
              <a:buFontTx/>
              <a:buChar char="•"/>
              <a:defRPr/>
            </a:pPr>
            <a:r>
              <a:rPr lang="en-US" sz="2400" i="1" kern="0" dirty="0"/>
              <a:t>k </a:t>
            </a:r>
            <a:r>
              <a:rPr lang="en-US" sz="2400" kern="0" dirty="0"/>
              <a:t>= optical depth  </a:t>
            </a:r>
          </a:p>
          <a:p>
            <a:pPr marL="342900" indent="-342900" eaLnBrk="0" hangingPunct="0">
              <a:buSzPct val="125000"/>
              <a:buFontTx/>
              <a:buChar char="•"/>
              <a:defRPr/>
            </a:pPr>
            <a:r>
              <a:rPr lang="en-US" sz="2400" i="1" kern="0" dirty="0"/>
              <a:t>m </a:t>
            </a:r>
            <a:r>
              <a:rPr lang="en-US" sz="2400" kern="0" dirty="0"/>
              <a:t>= air mass ratio from </a:t>
            </a:r>
            <a:r>
              <a:rPr lang="en-US" sz="2400" kern="0" dirty="0" err="1"/>
              <a:t>Eqn</a:t>
            </a:r>
            <a:r>
              <a:rPr lang="en-US" sz="2400" kern="0" dirty="0"/>
              <a:t> 4.21</a:t>
            </a:r>
          </a:p>
        </p:txBody>
      </p:sp>
      <p:sp>
        <p:nvSpPr>
          <p:cNvPr id="2" name="TextBox 1"/>
          <p:cNvSpPr txBox="1"/>
          <p:nvPr/>
        </p:nvSpPr>
        <p:spPr>
          <a:xfrm>
            <a:off x="550060" y="3389293"/>
            <a:ext cx="7327647" cy="830997"/>
          </a:xfrm>
          <a:prstGeom prst="rect">
            <a:avLst/>
          </a:prstGeom>
          <a:noFill/>
        </p:spPr>
        <p:txBody>
          <a:bodyPr wrap="none" rtlCol="0">
            <a:spAutoFit/>
          </a:bodyPr>
          <a:lstStyle/>
          <a:p>
            <a:r>
              <a:rPr lang="en-US" sz="2400" dirty="0"/>
              <a:t>The </a:t>
            </a:r>
            <a:r>
              <a:rPr lang="en-US" sz="2400" b="1" dirty="0">
                <a:solidFill>
                  <a:srgbClr val="0000FF"/>
                </a:solidFill>
              </a:rPr>
              <a:t>A</a:t>
            </a:r>
            <a:r>
              <a:rPr lang="en-US" sz="2400" dirty="0"/>
              <a:t> and </a:t>
            </a:r>
            <a:r>
              <a:rPr lang="en-US" sz="2400" b="1" dirty="0">
                <a:solidFill>
                  <a:srgbClr val="0000FF"/>
                </a:solidFill>
              </a:rPr>
              <a:t>k</a:t>
            </a:r>
            <a:r>
              <a:rPr lang="en-US" sz="2400" dirty="0"/>
              <a:t> values are </a:t>
            </a:r>
            <a:r>
              <a:rPr lang="en-US" sz="2400" b="1" dirty="0">
                <a:solidFill>
                  <a:srgbClr val="0000FF"/>
                </a:solidFill>
              </a:rPr>
              <a:t>location dependent</a:t>
            </a:r>
            <a:r>
              <a:rPr lang="en-US" sz="2400" dirty="0"/>
              <a:t>, varying with</a:t>
            </a:r>
            <a:br>
              <a:rPr lang="en-US" sz="2400" dirty="0"/>
            </a:br>
            <a:r>
              <a:rPr lang="en-US" sz="2400" dirty="0"/>
              <a:t>values such as dust and water vapor content </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27</a:t>
            </a:fld>
            <a:endParaRPr lang="en-US" dirty="0"/>
          </a:p>
        </p:txBody>
      </p:sp>
      <p:sp>
        <p:nvSpPr>
          <p:cNvPr id="8" name="AutoShape 67" descr="http://e.pub/uaqxvpsxfuw94tsg54y6.vbk/OPS/images/9781119249337_0604.jpg">
            <a:extLst>
              <a:ext uri="{FF2B5EF4-FFF2-40B4-BE49-F238E27FC236}">
                <a16:creationId xmlns:a16="http://schemas.microsoft.com/office/drawing/2014/main" id="{FB15DEE8-A142-4255-8C5E-009E8BE179AE}"/>
              </a:ext>
            </a:extLst>
          </p:cNvPr>
          <p:cNvSpPr>
            <a:spLocks noChangeAspect="1" noChangeArrowheads="1"/>
          </p:cNvSpPr>
          <p:nvPr/>
        </p:nvSpPr>
        <p:spPr bwMode="auto">
          <a:xfrm>
            <a:off x="457200" y="4918055"/>
            <a:ext cx="7239000" cy="1209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screenshot of a cell phone&#10;&#10;Description generated with very high confidence">
            <a:extLst>
              <a:ext uri="{FF2B5EF4-FFF2-40B4-BE49-F238E27FC236}">
                <a16:creationId xmlns:a16="http://schemas.microsoft.com/office/drawing/2014/main" id="{C249BD17-90FB-490F-8FCF-3E4CA70C9B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17" y="4237901"/>
            <a:ext cx="8051673" cy="2315299"/>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Air Mass Ratio M</a:t>
            </a:r>
          </a:p>
        </p:txBody>
      </p:sp>
      <p:sp>
        <p:nvSpPr>
          <p:cNvPr id="3" name="Content Placeholder 2"/>
          <p:cNvSpPr>
            <a:spLocks noGrp="1"/>
          </p:cNvSpPr>
          <p:nvPr>
            <p:ph idx="1"/>
          </p:nvPr>
        </p:nvSpPr>
        <p:spPr>
          <a:xfrm>
            <a:off x="365760" y="1280160"/>
            <a:ext cx="8625840" cy="1685925"/>
          </a:xfrm>
        </p:spPr>
        <p:txBody>
          <a:bodyPr/>
          <a:lstStyle/>
          <a:p>
            <a:r>
              <a:rPr lang="en-US" dirty="0"/>
              <a:t>At any point in time, the air mass ratio</a:t>
            </a:r>
            <a:r>
              <a:rPr lang="en-US" b="1" dirty="0">
                <a:solidFill>
                  <a:srgbClr val="0000FF"/>
                </a:solidFill>
              </a:rPr>
              <a:t> (</a:t>
            </a:r>
            <a:r>
              <a:rPr lang="en-US" b="1" i="1" dirty="0">
                <a:solidFill>
                  <a:srgbClr val="0000FF"/>
                </a:solidFill>
              </a:rPr>
              <a:t>m</a:t>
            </a:r>
            <a:r>
              <a:rPr lang="en-US" b="1" dirty="0">
                <a:solidFill>
                  <a:srgbClr val="0000FF"/>
                </a:solidFill>
              </a:rPr>
              <a:t>) </a:t>
            </a:r>
            <a:r>
              <a:rPr lang="en-US" dirty="0"/>
              <a:t>depends upon the sun’s altitude angle, </a:t>
            </a:r>
            <a:r>
              <a:rPr lang="en-US" dirty="0">
                <a:sym typeface="Symbol" panose="05050102010706020507" pitchFamily="18" charset="2"/>
              </a:rPr>
              <a:t></a:t>
            </a:r>
            <a:r>
              <a:rPr lang="en-US" dirty="0"/>
              <a:t> </a:t>
            </a:r>
          </a:p>
          <a:p>
            <a:endParaRPr lang="en-US" dirty="0"/>
          </a:p>
          <a:p>
            <a:endParaRPr lang="en-US" dirty="0"/>
          </a:p>
          <a:p>
            <a:pPr marL="0" indent="0">
              <a:buNone/>
            </a:pPr>
            <a:endParaRPr lang="en-US" dirty="0"/>
          </a:p>
          <a:p>
            <a:r>
              <a:rPr lang="en-US" dirty="0"/>
              <a:t>Example: For Urbana L = 40.1</a:t>
            </a:r>
            <a:r>
              <a:rPr lang="en-US" dirty="0">
                <a:sym typeface="Symbol"/>
              </a:rPr>
              <a:t> N, on Spring Equinox    = 0, say H = +15 (one hour before local noon)  </a:t>
            </a:r>
            <a:endParaRPr lang="en-US"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22920546"/>
              </p:ext>
            </p:extLst>
          </p:nvPr>
        </p:nvGraphicFramePr>
        <p:xfrm>
          <a:off x="990600" y="2362200"/>
          <a:ext cx="5280025" cy="457200"/>
        </p:xfrm>
        <a:graphic>
          <a:graphicData uri="http://schemas.openxmlformats.org/presentationml/2006/ole">
            <mc:AlternateContent xmlns:mc="http://schemas.openxmlformats.org/markup-compatibility/2006">
              <mc:Choice xmlns:v="urn:schemas-microsoft-com:vml" Requires="v">
                <p:oleObj spid="_x0000_s100484" name="Equation" r:id="rId3" imgW="2349360" imgH="203040" progId="Equation.DSMT4">
                  <p:embed/>
                </p:oleObj>
              </mc:Choice>
              <mc:Fallback>
                <p:oleObj name="Equation" r:id="rId3" imgW="2349360" imgH="203040" progId="Equation.DSMT4">
                  <p:embed/>
                  <p:pic>
                    <p:nvPicPr>
                      <p:cNvPr id="0" name="Object 2"/>
                      <p:cNvPicPr>
                        <a:picLocks noChangeAspect="1" noChangeArrowheads="1"/>
                      </p:cNvPicPr>
                      <p:nvPr/>
                    </p:nvPicPr>
                    <p:blipFill>
                      <a:blip r:embed="rId4"/>
                      <a:srcRect/>
                      <a:stretch>
                        <a:fillRect/>
                      </a:stretch>
                    </p:blipFill>
                    <p:spPr bwMode="auto">
                      <a:xfrm>
                        <a:off x="990600" y="2362200"/>
                        <a:ext cx="528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86262266"/>
              </p:ext>
            </p:extLst>
          </p:nvPr>
        </p:nvGraphicFramePr>
        <p:xfrm>
          <a:off x="838200" y="2966085"/>
          <a:ext cx="5108575" cy="742950"/>
        </p:xfrm>
        <a:graphic>
          <a:graphicData uri="http://schemas.openxmlformats.org/presentationml/2006/ole">
            <mc:AlternateContent xmlns:mc="http://schemas.openxmlformats.org/markup-compatibility/2006">
              <mc:Choice xmlns:v="urn:schemas-microsoft-com:vml" Requires="v">
                <p:oleObj spid="_x0000_s100485" name="Equation" r:id="rId5" imgW="2273040" imgH="330120" progId="Equation.DSMT4">
                  <p:embed/>
                </p:oleObj>
              </mc:Choice>
              <mc:Fallback>
                <p:oleObj name="Equation" r:id="rId5" imgW="2273040" imgH="330120" progId="Equation.DSMT4">
                  <p:embed/>
                  <p:pic>
                    <p:nvPicPr>
                      <p:cNvPr id="0" name="Object 4"/>
                      <p:cNvPicPr>
                        <a:picLocks noChangeAspect="1" noChangeArrowheads="1"/>
                      </p:cNvPicPr>
                      <p:nvPr/>
                    </p:nvPicPr>
                    <p:blipFill>
                      <a:blip r:embed="rId6"/>
                      <a:srcRect/>
                      <a:stretch>
                        <a:fillRect/>
                      </a:stretch>
                    </p:blipFill>
                    <p:spPr bwMode="auto">
                      <a:xfrm>
                        <a:off x="838200" y="2966085"/>
                        <a:ext cx="5108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97653058"/>
              </p:ext>
            </p:extLst>
          </p:nvPr>
        </p:nvGraphicFramePr>
        <p:xfrm>
          <a:off x="807720" y="4832441"/>
          <a:ext cx="7932738" cy="1685925"/>
        </p:xfrm>
        <a:graphic>
          <a:graphicData uri="http://schemas.openxmlformats.org/presentationml/2006/ole">
            <mc:AlternateContent xmlns:mc="http://schemas.openxmlformats.org/markup-compatibility/2006">
              <mc:Choice xmlns:v="urn:schemas-microsoft-com:vml" Requires="v">
                <p:oleObj spid="_x0000_s100486" name="Equation" r:id="rId7" imgW="3530520" imgH="749160" progId="Equation.DSMT4">
                  <p:embed/>
                </p:oleObj>
              </mc:Choice>
              <mc:Fallback>
                <p:oleObj name="Equation" r:id="rId7" imgW="3530520" imgH="749160" progId="Equation.DSMT4">
                  <p:embed/>
                  <p:pic>
                    <p:nvPicPr>
                      <p:cNvPr id="0" name="Object 4"/>
                      <p:cNvPicPr>
                        <a:picLocks noChangeAspect="1" noChangeArrowheads="1"/>
                      </p:cNvPicPr>
                      <p:nvPr/>
                    </p:nvPicPr>
                    <p:blipFill>
                      <a:blip r:embed="rId8"/>
                      <a:srcRect/>
                      <a:stretch>
                        <a:fillRect/>
                      </a:stretch>
                    </p:blipFill>
                    <p:spPr bwMode="auto">
                      <a:xfrm>
                        <a:off x="807720" y="4832441"/>
                        <a:ext cx="79327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249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F145-046F-4DD9-BADD-0BA2828E5B59}"/>
              </a:ext>
            </a:extLst>
          </p:cNvPr>
          <p:cNvSpPr>
            <a:spLocks noGrp="1"/>
          </p:cNvSpPr>
          <p:nvPr>
            <p:ph type="title"/>
          </p:nvPr>
        </p:nvSpPr>
        <p:spPr/>
        <p:txBody>
          <a:bodyPr/>
          <a:lstStyle/>
          <a:p>
            <a:r>
              <a:rPr lang="en-US" dirty="0"/>
              <a:t>PECI 2018</a:t>
            </a:r>
          </a:p>
        </p:txBody>
      </p:sp>
      <p:sp>
        <p:nvSpPr>
          <p:cNvPr id="4" name="Slide Number Placeholder 3">
            <a:extLst>
              <a:ext uri="{FF2B5EF4-FFF2-40B4-BE49-F238E27FC236}">
                <a16:creationId xmlns:a16="http://schemas.microsoft.com/office/drawing/2014/main" id="{57658894-F69D-49C9-913D-C1466291A347}"/>
              </a:ext>
            </a:extLst>
          </p:cNvPr>
          <p:cNvSpPr>
            <a:spLocks noGrp="1"/>
          </p:cNvSpPr>
          <p:nvPr>
            <p:ph type="sldNum" sz="quarter" idx="4"/>
          </p:nvPr>
        </p:nvSpPr>
        <p:spPr/>
        <p:txBody>
          <a:bodyPr/>
          <a:lstStyle/>
          <a:p>
            <a:pPr>
              <a:defRPr/>
            </a:pPr>
            <a:fld id="{F6D20532-61D7-47D0-903F-227F7C48AD34}" type="slidenum">
              <a:rPr lang="en-US" smtClean="0"/>
              <a:pPr>
                <a:defRPr/>
              </a:pPr>
              <a:t>2</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BC5820BD-E408-44D9-AA85-868CCE854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219200"/>
            <a:ext cx="9144000" cy="5143500"/>
          </a:xfrm>
          <a:prstGeom prst="rect">
            <a:avLst/>
          </a:prstGeom>
        </p:spPr>
      </p:pic>
    </p:spTree>
    <p:extLst>
      <p:ext uri="{BB962C8B-B14F-4D97-AF65-F5344CB8AC3E}">
        <p14:creationId xmlns:p14="http://schemas.microsoft.com/office/powerpoint/2010/main" val="384299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eaLnBrk="1" hangingPunct="1"/>
            <a:r>
              <a:rPr lang="en-US" sz="3200" dirty="0"/>
              <a:t>Solar Insolation on a Collecting Surface</a:t>
            </a:r>
          </a:p>
        </p:txBody>
      </p:sp>
      <p:sp>
        <p:nvSpPr>
          <p:cNvPr id="13316" name="Content Placeholder 2"/>
          <p:cNvSpPr>
            <a:spLocks noGrp="1"/>
          </p:cNvSpPr>
          <p:nvPr>
            <p:ph idx="1"/>
          </p:nvPr>
        </p:nvSpPr>
        <p:spPr>
          <a:xfrm>
            <a:off x="457200" y="1371600"/>
            <a:ext cx="8229600" cy="5105400"/>
          </a:xfrm>
        </p:spPr>
        <p:txBody>
          <a:bodyPr/>
          <a:lstStyle/>
          <a:p>
            <a:pPr eaLnBrk="1" hangingPunct="1"/>
            <a:r>
              <a:rPr lang="en-US" b="1" dirty="0">
                <a:solidFill>
                  <a:srgbClr val="0000FF"/>
                </a:solidFill>
              </a:rPr>
              <a:t>Direct-beam</a:t>
            </a:r>
            <a:r>
              <a:rPr lang="en-US" dirty="0"/>
              <a:t> radiation is just a function of the angle between the sun and the collecting surface (i.e., the incident angle </a:t>
            </a:r>
            <a:r>
              <a:rPr lang="en-US" dirty="0">
                <a:latin typeface="Symbol" pitchFamily="18" charset="2"/>
              </a:rPr>
              <a:t>q): </a:t>
            </a:r>
            <a:br>
              <a:rPr lang="en-US" dirty="0"/>
            </a:br>
            <a:br>
              <a:rPr lang="en-US" dirty="0"/>
            </a:br>
            <a:endParaRPr lang="en-US" sz="1000" dirty="0"/>
          </a:p>
          <a:p>
            <a:pPr eaLnBrk="1" hangingPunct="1"/>
            <a:r>
              <a:rPr lang="en-US" b="1" dirty="0">
                <a:solidFill>
                  <a:srgbClr val="0000FF"/>
                </a:solidFill>
              </a:rPr>
              <a:t>Diffuse radiation </a:t>
            </a:r>
            <a:r>
              <a:rPr lang="en-US" dirty="0"/>
              <a:t>is assumed to be coming from essentially all directions to the angle doesn’t matter; it is typically between 6% and 14% of the direct value.</a:t>
            </a:r>
          </a:p>
          <a:p>
            <a:pPr eaLnBrk="1" hangingPunct="1"/>
            <a:r>
              <a:rPr lang="en-US" b="1" dirty="0">
                <a:solidFill>
                  <a:srgbClr val="0000FF"/>
                </a:solidFill>
              </a:rPr>
              <a:t>Reflected radiation </a:t>
            </a:r>
            <a:r>
              <a:rPr lang="en-US" dirty="0"/>
              <a:t>comes from a nearby surface, and depends on the surface reflectance, </a:t>
            </a:r>
            <a:r>
              <a:rPr lang="en-US" dirty="0">
                <a:latin typeface="Symbol" pitchFamily="18" charset="2"/>
              </a:rPr>
              <a:t>r,</a:t>
            </a:r>
            <a:r>
              <a:rPr lang="en-US" dirty="0"/>
              <a:t> ranging down from 0.8 for clean snow to 0.1 for a shingle roof.</a:t>
            </a:r>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latin typeface="Symbol" pitchFamily="18" charset="2"/>
            </a:endParaRPr>
          </a:p>
          <a:p>
            <a:pPr eaLnBrk="1" hangingPunct="1"/>
            <a:endParaRPr lang="en-US" dirty="0"/>
          </a:p>
        </p:txBody>
      </p:sp>
      <p:graphicFrame>
        <p:nvGraphicFramePr>
          <p:cNvPr id="13314" name="Object 2"/>
          <p:cNvGraphicFramePr>
            <a:graphicFrameLocks noChangeAspect="1"/>
          </p:cNvGraphicFramePr>
          <p:nvPr>
            <p:extLst>
              <p:ext uri="{D42A27DB-BD31-4B8C-83A1-F6EECF244321}">
                <p14:modId xmlns:p14="http://schemas.microsoft.com/office/powerpoint/2010/main" val="348421909"/>
              </p:ext>
            </p:extLst>
          </p:nvPr>
        </p:nvGraphicFramePr>
        <p:xfrm>
          <a:off x="3886200" y="2590800"/>
          <a:ext cx="2390775" cy="623888"/>
        </p:xfrm>
        <a:graphic>
          <a:graphicData uri="http://schemas.openxmlformats.org/presentationml/2006/ole">
            <mc:AlternateContent xmlns:mc="http://schemas.openxmlformats.org/markup-compatibility/2006">
              <mc:Choice xmlns:v="urn:schemas-microsoft-com:vml" Requires="v">
                <p:oleObj spid="_x0000_s99400" name="Equation" r:id="rId4" imgW="876300" imgH="228600" progId="Equation.DSMT4">
                  <p:embed/>
                </p:oleObj>
              </mc:Choice>
              <mc:Fallback>
                <p:oleObj name="Equation" r:id="rId4" imgW="8763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590800"/>
                        <a:ext cx="2390775"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29</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a:t>Tracking Systems</a:t>
            </a:r>
          </a:p>
        </p:txBody>
      </p:sp>
      <p:sp>
        <p:nvSpPr>
          <p:cNvPr id="39939" name="Content Placeholder 2"/>
          <p:cNvSpPr>
            <a:spLocks noGrp="1"/>
          </p:cNvSpPr>
          <p:nvPr>
            <p:ph idx="1"/>
          </p:nvPr>
        </p:nvSpPr>
        <p:spPr>
          <a:xfrm>
            <a:off x="304800" y="1447800"/>
            <a:ext cx="8229600" cy="5181600"/>
          </a:xfrm>
        </p:spPr>
        <p:txBody>
          <a:bodyPr/>
          <a:lstStyle/>
          <a:p>
            <a:pPr eaLnBrk="1" hangingPunct="1">
              <a:spcBef>
                <a:spcPts val="1800"/>
              </a:spcBef>
            </a:pPr>
            <a:r>
              <a:rPr lang="en-US" sz="2400" dirty="0"/>
              <a:t>Most </a:t>
            </a:r>
            <a:r>
              <a:rPr lang="en-US" sz="2400" b="1" dirty="0">
                <a:solidFill>
                  <a:srgbClr val="0000FF"/>
                </a:solidFill>
              </a:rPr>
              <a:t>residential </a:t>
            </a:r>
            <a:r>
              <a:rPr lang="en-US" sz="2400" dirty="0"/>
              <a:t>solar PV systems have a </a:t>
            </a:r>
            <a:r>
              <a:rPr lang="en-US" sz="2400" b="1" dirty="0">
                <a:solidFill>
                  <a:srgbClr val="0000FF"/>
                </a:solidFill>
              </a:rPr>
              <a:t>fixed mount</a:t>
            </a:r>
            <a:r>
              <a:rPr lang="en-US" sz="2400" dirty="0"/>
              <a:t>, but sometimes tracking systems are </a:t>
            </a:r>
            <a:r>
              <a:rPr lang="en-US" sz="2400" dirty="0" err="1">
                <a:solidFill>
                  <a:srgbClr val="00B050"/>
                </a:solidFill>
                <a:effectLst>
                  <a:outerShdw blurRad="38100" dist="38100" dir="2700000" algn="tl">
                    <a:srgbClr val="000000">
                      <a:alpha val="43137"/>
                    </a:srgbClr>
                  </a:outerShdw>
                </a:effectLst>
              </a:rPr>
              <a:t>co$t</a:t>
            </a:r>
            <a:r>
              <a:rPr lang="en-US" sz="2400" dirty="0">
                <a:solidFill>
                  <a:srgbClr val="00B050"/>
                </a:solidFill>
                <a:effectLst>
                  <a:outerShdw blurRad="38100" dist="38100" dir="2700000" algn="tl">
                    <a:srgbClr val="000000">
                      <a:alpha val="43137"/>
                    </a:srgbClr>
                  </a:outerShdw>
                </a:effectLst>
              </a:rPr>
              <a:t> effective</a:t>
            </a:r>
          </a:p>
          <a:p>
            <a:pPr eaLnBrk="1" hangingPunct="1">
              <a:spcBef>
                <a:spcPts val="1800"/>
              </a:spcBef>
            </a:pPr>
            <a:r>
              <a:rPr lang="en-US" sz="2400" b="1" dirty="0">
                <a:solidFill>
                  <a:srgbClr val="0000FF"/>
                </a:solidFill>
              </a:rPr>
              <a:t>Tracking systems </a:t>
            </a:r>
            <a:r>
              <a:rPr lang="en-US" sz="2400" dirty="0"/>
              <a:t>are either </a:t>
            </a:r>
          </a:p>
          <a:p>
            <a:pPr lvl="1" eaLnBrk="1" hangingPunct="1">
              <a:spcBef>
                <a:spcPts val="1800"/>
              </a:spcBef>
            </a:pPr>
            <a:r>
              <a:rPr lang="en-US" sz="2200" b="1" dirty="0">
                <a:solidFill>
                  <a:srgbClr val="C00000"/>
                </a:solidFill>
              </a:rPr>
              <a:t>single axis </a:t>
            </a:r>
            <a:r>
              <a:rPr lang="en-US" sz="2200" dirty="0"/>
              <a:t>(usually with a rotating polar mount [parallel to earth’s axis of rotation), </a:t>
            </a:r>
            <a:r>
              <a:rPr lang="en-US" sz="2200" b="1" i="1" dirty="0">
                <a:solidFill>
                  <a:srgbClr val="C00000"/>
                </a:solidFill>
              </a:rPr>
              <a:t>or </a:t>
            </a:r>
          </a:p>
          <a:p>
            <a:pPr lvl="1" eaLnBrk="1" hangingPunct="1">
              <a:spcBef>
                <a:spcPts val="1800"/>
              </a:spcBef>
            </a:pPr>
            <a:r>
              <a:rPr lang="en-US" sz="2200" b="1" dirty="0">
                <a:solidFill>
                  <a:srgbClr val="C00000"/>
                </a:solidFill>
              </a:rPr>
              <a:t>two axis </a:t>
            </a:r>
            <a:r>
              <a:rPr lang="en-US" sz="2200" dirty="0"/>
              <a:t>(horizontal [altitude, up-down] and vertical [azimuth, east-west]</a:t>
            </a:r>
          </a:p>
          <a:p>
            <a:pPr lvl="1" eaLnBrk="1" hangingPunct="1">
              <a:spcBef>
                <a:spcPts val="1800"/>
              </a:spcBef>
            </a:pPr>
            <a:r>
              <a:rPr lang="en-US" sz="2200" dirty="0"/>
              <a:t>Tracking systems add cost &amp; maintenance needs</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30</a:t>
            </a:fld>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a:t>Tracking System Performance</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31</a:t>
            </a:fld>
            <a:endParaRPr lang="en-US" dirty="0"/>
          </a:p>
        </p:txBody>
      </p:sp>
      <p:pic>
        <p:nvPicPr>
          <p:cNvPr id="3" name="Picture 2">
            <a:extLst>
              <a:ext uri="{FF2B5EF4-FFF2-40B4-BE49-F238E27FC236}">
                <a16:creationId xmlns:a16="http://schemas.microsoft.com/office/drawing/2014/main" id="{068791F0-6D47-4E92-A7D2-78B74FD28182}"/>
              </a:ext>
            </a:extLst>
          </p:cNvPr>
          <p:cNvPicPr>
            <a:picLocks noChangeAspect="1"/>
          </p:cNvPicPr>
          <p:nvPr/>
        </p:nvPicPr>
        <p:blipFill>
          <a:blip r:embed="rId4"/>
          <a:stretch>
            <a:fillRect/>
          </a:stretch>
        </p:blipFill>
        <p:spPr>
          <a:xfrm>
            <a:off x="1143000" y="1386648"/>
            <a:ext cx="5791200" cy="4078601"/>
          </a:xfrm>
          <a:prstGeom prst="rect">
            <a:avLst/>
          </a:prstGeom>
        </p:spPr>
      </p:pic>
      <p:sp>
        <p:nvSpPr>
          <p:cNvPr id="4" name="Rectangle 3">
            <a:extLst>
              <a:ext uri="{FF2B5EF4-FFF2-40B4-BE49-F238E27FC236}">
                <a16:creationId xmlns:a16="http://schemas.microsoft.com/office/drawing/2014/main" id="{A675670E-D728-495B-97F8-CE3DE2422E7D}"/>
              </a:ext>
            </a:extLst>
          </p:cNvPr>
          <p:cNvSpPr/>
          <p:nvPr/>
        </p:nvSpPr>
        <p:spPr>
          <a:xfrm>
            <a:off x="457200" y="5640756"/>
            <a:ext cx="8610600" cy="1015663"/>
          </a:xfrm>
          <a:prstGeom prst="rect">
            <a:avLst/>
          </a:prstGeom>
        </p:spPr>
        <p:txBody>
          <a:bodyPr wrap="square">
            <a:spAutoFit/>
          </a:bodyPr>
          <a:lstStyle/>
          <a:p>
            <a:r>
              <a:rPr lang="en-US" sz="1800" dirty="0">
                <a:solidFill>
                  <a:srgbClr val="000000"/>
                </a:solidFill>
              </a:rPr>
              <a:t>FIGURE 4.30 Comparing clear-sky insolation striking various trackers and fixed and fixed-tilt collector on May 21, latitude 33.7° (Atlanta). </a:t>
            </a:r>
            <a:r>
              <a:rPr lang="en-US" sz="1800" b="1" dirty="0">
                <a:solidFill>
                  <a:srgbClr val="0000FF"/>
                </a:solidFill>
              </a:rPr>
              <a:t>Numbers in parentheses are kWh/m</a:t>
            </a:r>
            <a:r>
              <a:rPr lang="en-US" sz="1800" b="1" baseline="30000" dirty="0">
                <a:solidFill>
                  <a:srgbClr val="0000FF"/>
                </a:solidFill>
              </a:rPr>
              <a:t>2</a:t>
            </a:r>
            <a:r>
              <a:rPr lang="en-US" sz="1800" b="1" dirty="0">
                <a:solidFill>
                  <a:srgbClr val="0000FF"/>
                </a:solidFill>
              </a:rPr>
              <a:t>/d</a:t>
            </a:r>
          </a:p>
          <a:p>
            <a:pPr algn="ctr">
              <a:spcBef>
                <a:spcPts val="1200"/>
              </a:spcBef>
            </a:pPr>
            <a:r>
              <a:rPr lang="en-US" sz="1400" dirty="0">
                <a:solidFill>
                  <a:srgbClr val="000000"/>
                </a:solidFill>
              </a:rPr>
              <a:t>Masters, Gilbert M. </a:t>
            </a:r>
            <a:r>
              <a:rPr lang="en-US" sz="1400" i="1" dirty="0">
                <a:solidFill>
                  <a:srgbClr val="000000"/>
                </a:solidFill>
              </a:rPr>
              <a:t>Renewable and Efficient Electric Power Systems, 2nd Edition</a:t>
            </a:r>
            <a:r>
              <a:rPr lang="en-US" sz="1400" dirty="0">
                <a:solidFill>
                  <a:srgbClr val="000000"/>
                </a:solidFill>
              </a:rPr>
              <a:t>. Wiley-Blackwell</a:t>
            </a:r>
            <a:endParaRPr lang="en-US" sz="1400" dirty="0">
              <a:solidFill>
                <a:srgbClr val="000000"/>
              </a:solidFill>
              <a:effectLst/>
            </a:endParaRPr>
          </a:p>
        </p:txBody>
      </p:sp>
      <p:graphicFrame>
        <p:nvGraphicFramePr>
          <p:cNvPr id="5" name="Object 4">
            <a:extLst>
              <a:ext uri="{FF2B5EF4-FFF2-40B4-BE49-F238E27FC236}">
                <a16:creationId xmlns:a16="http://schemas.microsoft.com/office/drawing/2014/main" id="{A4C2A327-DD2D-426B-888B-09E6687D8CD1}"/>
              </a:ext>
            </a:extLst>
          </p:cNvPr>
          <p:cNvGraphicFramePr>
            <a:graphicFrameLocks noChangeAspect="1"/>
          </p:cNvGraphicFramePr>
          <p:nvPr>
            <p:extLst>
              <p:ext uri="{D42A27DB-BD31-4B8C-83A1-F6EECF244321}">
                <p14:modId xmlns:p14="http://schemas.microsoft.com/office/powerpoint/2010/main" val="1271532545"/>
              </p:ext>
            </p:extLst>
          </p:nvPr>
        </p:nvGraphicFramePr>
        <p:xfrm>
          <a:off x="2304130" y="1926045"/>
          <a:ext cx="4566932" cy="3218413"/>
        </p:xfrm>
        <a:graphic>
          <a:graphicData uri="http://schemas.openxmlformats.org/presentationml/2006/ole">
            <mc:AlternateContent xmlns:mc="http://schemas.openxmlformats.org/markup-compatibility/2006">
              <mc:Choice xmlns:v="urn:schemas-microsoft-com:vml" Requires="v">
                <p:oleObj spid="_x0000_s102403" name="CorelDRAW" r:id="rId5" imgW="5548065" imgH="3910209" progId="CorelDraw.Graphic.18">
                  <p:embed/>
                </p:oleObj>
              </mc:Choice>
              <mc:Fallback>
                <p:oleObj name="CorelDRAW" r:id="rId5" imgW="5548065" imgH="3910209" progId="CorelDraw.Graphic.18">
                  <p:embed/>
                  <p:pic>
                    <p:nvPicPr>
                      <p:cNvPr id="0" name=""/>
                      <p:cNvPicPr/>
                      <p:nvPr/>
                    </p:nvPicPr>
                    <p:blipFill>
                      <a:blip r:embed="rId6"/>
                      <a:stretch>
                        <a:fillRect/>
                      </a:stretch>
                    </p:blipFill>
                    <p:spPr>
                      <a:xfrm>
                        <a:off x="2304130" y="1926045"/>
                        <a:ext cx="4566932" cy="321841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E05A53A8-CB99-431D-9FF9-115AC574206A}"/>
              </a:ext>
            </a:extLst>
          </p:cNvPr>
          <p:cNvSpPr/>
          <p:nvPr/>
        </p:nvSpPr>
        <p:spPr bwMode="auto">
          <a:xfrm>
            <a:off x="4953000" y="1386648"/>
            <a:ext cx="1066800" cy="510293"/>
          </a:xfrm>
          <a:prstGeom prst="rect">
            <a:avLst/>
          </a:prstGeom>
          <a:noFill/>
          <a:ln w="508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F6F7F5FB-387F-4EA6-9753-9A58CB9F1178}"/>
              </a:ext>
            </a:extLst>
          </p:cNvPr>
          <p:cNvSpPr/>
          <p:nvPr/>
        </p:nvSpPr>
        <p:spPr bwMode="auto">
          <a:xfrm>
            <a:off x="3102429" y="4038600"/>
            <a:ext cx="783771" cy="685800"/>
          </a:xfrm>
          <a:prstGeom prst="rect">
            <a:avLst/>
          </a:prstGeom>
          <a:noFill/>
          <a:ln w="69850" cap="flat" cmpd="sng" algn="ctr">
            <a:solidFill>
              <a:srgbClr val="E6D3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147587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a:t>Monthly and Annual Insolation</a:t>
            </a:r>
          </a:p>
        </p:txBody>
      </p:sp>
      <p:sp>
        <p:nvSpPr>
          <p:cNvPr id="40963" name="Content Placeholder 2"/>
          <p:cNvSpPr>
            <a:spLocks noGrp="1"/>
          </p:cNvSpPr>
          <p:nvPr>
            <p:ph idx="1"/>
          </p:nvPr>
        </p:nvSpPr>
        <p:spPr>
          <a:xfrm>
            <a:off x="457200" y="1371600"/>
            <a:ext cx="8382000" cy="3733800"/>
          </a:xfrm>
        </p:spPr>
        <p:txBody>
          <a:bodyPr/>
          <a:lstStyle/>
          <a:p>
            <a:pPr eaLnBrk="1" hangingPunct="1"/>
            <a:r>
              <a:rPr lang="en-US" dirty="0"/>
              <a:t>For a fixed system the total annual output is somewhat insensitive to the tilt angle, but there is a substantial variation in when the most energy is generated</a:t>
            </a:r>
          </a:p>
        </p:txBody>
      </p:sp>
      <p:pic>
        <p:nvPicPr>
          <p:cNvPr id="40964" name="Picture 3" descr="Fig7_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59967"/>
            <a:ext cx="518160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32</a:t>
            </a:fld>
            <a:endParaRPr lang="en-US" dirty="0"/>
          </a:p>
        </p:txBody>
      </p:sp>
      <p:sp>
        <p:nvSpPr>
          <p:cNvPr id="3" name="TextBox 2"/>
          <p:cNvSpPr txBox="1"/>
          <p:nvPr/>
        </p:nvSpPr>
        <p:spPr>
          <a:xfrm>
            <a:off x="176350" y="2903483"/>
            <a:ext cx="3962399" cy="3508653"/>
          </a:xfrm>
          <a:prstGeom prst="rect">
            <a:avLst/>
          </a:prstGeom>
          <a:solidFill>
            <a:schemeClr val="accent1"/>
          </a:solidFill>
        </p:spPr>
        <p:txBody>
          <a:bodyPr wrap="square" rtlCol="0">
            <a:spAutoFit/>
          </a:bodyPr>
          <a:lstStyle/>
          <a:p>
            <a:pPr marL="228600" indent="-228600">
              <a:buFont typeface="Arial" panose="020B0604020202020204" pitchFamily="34" charset="0"/>
              <a:buChar char="•"/>
            </a:pPr>
            <a:r>
              <a:rPr lang="en-US" sz="2400" dirty="0"/>
              <a:t>Peak insolation is usually considered 1 kW/m</a:t>
            </a:r>
            <a:r>
              <a:rPr lang="en-US" sz="2400" baseline="30000" dirty="0"/>
              <a:t>2</a:t>
            </a:r>
            <a:r>
              <a:rPr lang="en-US" sz="2400" dirty="0"/>
              <a:t> </a:t>
            </a:r>
          </a:p>
          <a:p>
            <a:pPr marL="228600" indent="-228600">
              <a:spcBef>
                <a:spcPts val="1800"/>
              </a:spcBef>
              <a:buFont typeface="Arial" panose="020B0604020202020204" pitchFamily="34" charset="0"/>
              <a:buChar char="•"/>
            </a:pPr>
            <a:r>
              <a:rPr lang="en-US" sz="2400" dirty="0"/>
              <a:t>Which is known as "One Sun.“</a:t>
            </a:r>
          </a:p>
          <a:p>
            <a:pPr marL="228600" indent="-228600">
              <a:spcBef>
                <a:spcPts val="1800"/>
              </a:spcBef>
              <a:buFont typeface="Arial" panose="020B0604020202020204" pitchFamily="34" charset="0"/>
              <a:buChar char="•"/>
            </a:pPr>
            <a:r>
              <a:rPr lang="en-US" sz="2400" dirty="0"/>
              <a:t>Insolation units: kWh/m</a:t>
            </a:r>
            <a:r>
              <a:rPr lang="en-US" sz="2400" baseline="30000" dirty="0"/>
              <a:t>2</a:t>
            </a:r>
            <a:r>
              <a:rPr lang="en-US" sz="2400" dirty="0"/>
              <a:t> per day, which is equivalent </a:t>
            </a:r>
            <a:br>
              <a:rPr lang="en-US" sz="2400" dirty="0"/>
            </a:br>
            <a:r>
              <a:rPr lang="en-US" sz="2400" dirty="0"/>
              <a:t>to hours per day of peak insolation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a:t>US Annual Insolation</a:t>
            </a:r>
          </a:p>
        </p:txBody>
      </p:sp>
      <p:pic>
        <p:nvPicPr>
          <p:cNvPr id="41988" name="Picture 2" descr="http://sosenergy.com/solar/map_pv_us_annual_may2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705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33</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a:t>Worldwide Annual Insolation</a:t>
            </a:r>
          </a:p>
        </p:txBody>
      </p:sp>
      <p:pic>
        <p:nvPicPr>
          <p:cNvPr id="43011" name="Picture 2" descr="http://howto.altestore.com/images/article/world_solar_insolation_data.gif"/>
          <p:cNvPicPr>
            <a:picLocks noChangeAspect="1" noChangeArrowheads="1"/>
          </p:cNvPicPr>
          <p:nvPr/>
        </p:nvPicPr>
        <p:blipFill rotWithShape="1">
          <a:blip r:embed="rId3">
            <a:extLst>
              <a:ext uri="{28A0092B-C50C-407E-A947-70E740481C1C}">
                <a14:useLocalDpi xmlns:a14="http://schemas.microsoft.com/office/drawing/2010/main" val="0"/>
              </a:ext>
            </a:extLst>
          </a:blip>
          <a:srcRect t="10608" b="-40"/>
          <a:stretch/>
        </p:blipFill>
        <p:spPr bwMode="auto">
          <a:xfrm>
            <a:off x="609600" y="1355230"/>
            <a:ext cx="77724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p:cNvSpPr txBox="1">
            <a:spLocks noChangeArrowheads="1"/>
          </p:cNvSpPr>
          <p:nvPr/>
        </p:nvSpPr>
        <p:spPr bwMode="auto">
          <a:xfrm>
            <a:off x="228599" y="5195710"/>
            <a:ext cx="83058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sz="2400" dirty="0"/>
              <a:t>In 2013 worldwide PV capacity was about 139 GW; countries with most: Germany (36 GW), China (19 GW), Italy (18 GW), Japan (14 GW), US (12 GW), Spain (5 GW)</a:t>
            </a:r>
          </a:p>
        </p:txBody>
      </p:sp>
      <p:sp>
        <p:nvSpPr>
          <p:cNvPr id="2" name="Rectangle 1"/>
          <p:cNvSpPr/>
          <p:nvPr/>
        </p:nvSpPr>
        <p:spPr>
          <a:xfrm>
            <a:off x="685800" y="6395860"/>
            <a:ext cx="7620000" cy="307777"/>
          </a:xfrm>
          <a:prstGeom prst="rect">
            <a:avLst/>
          </a:prstGeom>
        </p:spPr>
        <p:txBody>
          <a:bodyPr wrap="square">
            <a:spAutoFit/>
          </a:bodyPr>
          <a:lstStyle/>
          <a:p>
            <a:r>
              <a:rPr lang="en-US" sz="1400" dirty="0"/>
              <a:t>Source: http://www.iea-pvps.org/</a:t>
            </a:r>
          </a:p>
        </p:txBody>
      </p:sp>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34</a:t>
            </a:fld>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Insolation Potential: Europe</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35</a:t>
            </a:fld>
            <a:endParaRPr lang="en-US" dirty="0"/>
          </a:p>
        </p:txBody>
      </p:sp>
      <p:sp>
        <p:nvSpPr>
          <p:cNvPr id="5" name="Rectangle 4"/>
          <p:cNvSpPr/>
          <p:nvPr/>
        </p:nvSpPr>
        <p:spPr>
          <a:xfrm>
            <a:off x="533400" y="6327577"/>
            <a:ext cx="4572000" cy="307777"/>
          </a:xfrm>
          <a:prstGeom prst="rect">
            <a:avLst/>
          </a:prstGeom>
        </p:spPr>
        <p:txBody>
          <a:bodyPr>
            <a:spAutoFit/>
          </a:bodyPr>
          <a:lstStyle/>
          <a:p>
            <a:r>
              <a:rPr lang="en-US" sz="1400" dirty="0"/>
              <a:t>Source http://re.jrc.ec.europa.eu/pvgis/cmaps/eur.htm</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2262"/>
            <a:ext cx="5649449" cy="517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72200" y="1752600"/>
            <a:ext cx="2667000" cy="3416320"/>
          </a:xfrm>
          <a:prstGeom prst="rect">
            <a:avLst/>
          </a:prstGeom>
          <a:solidFill>
            <a:schemeClr val="accent1"/>
          </a:solidFill>
        </p:spPr>
        <p:txBody>
          <a:bodyPr wrap="square" rtlCol="0">
            <a:spAutoFit/>
          </a:bodyPr>
          <a:lstStyle/>
          <a:p>
            <a:r>
              <a:rPr lang="en-US" sz="2400" dirty="0"/>
              <a:t>Units can also be given in total</a:t>
            </a:r>
            <a:br>
              <a:rPr lang="en-US" sz="2400" dirty="0"/>
            </a:br>
            <a:r>
              <a:rPr lang="en-US" sz="2400" dirty="0"/>
              <a:t>kWh/m</a:t>
            </a:r>
            <a:r>
              <a:rPr lang="en-US" sz="2400" baseline="30000" dirty="0"/>
              <a:t>2</a:t>
            </a:r>
            <a:r>
              <a:rPr lang="en-US" sz="2400" dirty="0"/>
              <a:t> for a</a:t>
            </a:r>
            <a:br>
              <a:rPr lang="en-US" sz="2400" dirty="0"/>
            </a:br>
            <a:r>
              <a:rPr lang="en-US" sz="2400" dirty="0"/>
              <a:t>year (just daily</a:t>
            </a:r>
            <a:br>
              <a:rPr lang="en-US" sz="2400" dirty="0"/>
            </a:br>
            <a:r>
              <a:rPr lang="en-US" sz="2400" dirty="0"/>
              <a:t>value times</a:t>
            </a:r>
            <a:br>
              <a:rPr lang="en-US" sz="2400" dirty="0"/>
            </a:br>
            <a:r>
              <a:rPr lang="en-US" sz="2400" dirty="0"/>
              <a:t>365, 1200 is </a:t>
            </a:r>
            <a:br>
              <a:rPr lang="en-US" sz="2400" dirty="0"/>
            </a:br>
            <a:r>
              <a:rPr lang="en-US" sz="2400" dirty="0"/>
              <a:t>an average of</a:t>
            </a:r>
            <a:br>
              <a:rPr lang="en-US" sz="2400" dirty="0"/>
            </a:br>
            <a:r>
              <a:rPr lang="en-US" sz="2400" dirty="0"/>
              <a:t>3.3 hours</a:t>
            </a:r>
            <a:br>
              <a:rPr lang="en-US" sz="2400" dirty="0"/>
            </a:br>
            <a:r>
              <a:rPr lang="en-US" sz="2400" dirty="0"/>
              <a:t>per day)</a:t>
            </a:r>
          </a:p>
        </p:txBody>
      </p:sp>
    </p:spTree>
    <p:extLst>
      <p:ext uri="{BB962C8B-B14F-4D97-AF65-F5344CB8AC3E}">
        <p14:creationId xmlns:p14="http://schemas.microsoft.com/office/powerpoint/2010/main" val="381957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48"/>
            <a:ext cx="8001000" cy="1066800"/>
          </a:xfrm>
        </p:spPr>
        <p:txBody>
          <a:bodyPr/>
          <a:lstStyle/>
          <a:p>
            <a:r>
              <a:rPr lang="en-US" sz="3200" dirty="0"/>
              <a:t>IL Insolation Data (Avg kWh/m</a:t>
            </a:r>
            <a:r>
              <a:rPr lang="en-US" sz="3200" baseline="30000" dirty="0"/>
              <a:t>2</a:t>
            </a:r>
            <a:r>
              <a:rPr lang="en-US" sz="3200" dirty="0"/>
              <a:t> per day)</a:t>
            </a:r>
          </a:p>
        </p:txBody>
      </p:sp>
      <p:sp>
        <p:nvSpPr>
          <p:cNvPr id="5" name="Rectangle 4"/>
          <p:cNvSpPr/>
          <p:nvPr/>
        </p:nvSpPr>
        <p:spPr>
          <a:xfrm>
            <a:off x="304800" y="6233746"/>
            <a:ext cx="8458200" cy="338554"/>
          </a:xfrm>
          <a:prstGeom prst="rect">
            <a:avLst/>
          </a:prstGeom>
        </p:spPr>
        <p:txBody>
          <a:bodyPr wrap="square">
            <a:spAutoFit/>
          </a:bodyPr>
          <a:lstStyle/>
          <a:p>
            <a:r>
              <a:rPr lang="en-US" sz="1600" dirty="0"/>
              <a:t>“Evaluation of the Potential for Photovoltaic Power Generation in Illinois” by Angus Rockett, 2006</a:t>
            </a:r>
          </a:p>
        </p:txBody>
      </p:sp>
      <p:pic>
        <p:nvPicPr>
          <p:cNvPr id="798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05" t="19207" r="9991" b="29590"/>
          <a:stretch/>
        </p:blipFill>
        <p:spPr bwMode="auto">
          <a:xfrm>
            <a:off x="-56652" y="1295400"/>
            <a:ext cx="90852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F6D20532-61D7-47D0-903F-227F7C48AD34}" type="slidenum">
              <a:rPr lang="en-US" smtClean="0"/>
              <a:pPr>
                <a:defRPr/>
              </a:pPr>
              <a:t>36</a:t>
            </a:fld>
            <a:endParaRPr lang="en-US" dirty="0"/>
          </a:p>
        </p:txBody>
      </p:sp>
    </p:spTree>
    <p:extLst>
      <p:ext uri="{BB962C8B-B14F-4D97-AF65-F5344CB8AC3E}">
        <p14:creationId xmlns:p14="http://schemas.microsoft.com/office/powerpoint/2010/main" val="2340476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Thermal</a:t>
            </a:r>
          </a:p>
        </p:txBody>
      </p:sp>
      <p:sp>
        <p:nvSpPr>
          <p:cNvPr id="3" name="Content Placeholder 2"/>
          <p:cNvSpPr>
            <a:spLocks noGrp="1"/>
          </p:cNvSpPr>
          <p:nvPr>
            <p:ph idx="1"/>
          </p:nvPr>
        </p:nvSpPr>
        <p:spPr>
          <a:xfrm>
            <a:off x="457200" y="1371600"/>
            <a:ext cx="8305800" cy="3733800"/>
          </a:xfrm>
        </p:spPr>
        <p:txBody>
          <a:bodyPr/>
          <a:lstStyle/>
          <a:p>
            <a:r>
              <a:rPr lang="en-US" dirty="0"/>
              <a:t>Passive solar is, of course, widely used for lighting and heating </a:t>
            </a:r>
          </a:p>
          <a:p>
            <a:r>
              <a:rPr lang="en-US" dirty="0"/>
              <a:t>Worldwide low temperature solar energy collectors are widely used for heating water and sometimes air</a:t>
            </a:r>
          </a:p>
          <a:p>
            <a:r>
              <a:rPr lang="en-US" dirty="0"/>
              <a:t>Higher temperature systems are used for cooking</a:t>
            </a:r>
          </a:p>
          <a:p>
            <a:r>
              <a:rPr lang="en-US" dirty="0"/>
              <a:t>While certainly an extremely important use of solar energy, solar thermal, without conversion to electrical,  is really outside the scope of this class</a:t>
            </a:r>
          </a:p>
          <a:p>
            <a:endParaRPr lang="en-US" dirty="0"/>
          </a:p>
          <a:p>
            <a:endParaRPr lang="en-US"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37</a:t>
            </a:fld>
            <a:endParaRPr lang="en-US" dirty="0"/>
          </a:p>
        </p:txBody>
      </p:sp>
    </p:spTree>
    <p:extLst>
      <p:ext uri="{BB962C8B-B14F-4D97-AF65-F5344CB8AC3E}">
        <p14:creationId xmlns:p14="http://schemas.microsoft.com/office/powerpoint/2010/main" val="2232339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PV and Eclipses</a:t>
            </a:r>
          </a:p>
        </p:txBody>
      </p:sp>
      <p:sp>
        <p:nvSpPr>
          <p:cNvPr id="3" name="Content Placeholder 2"/>
          <p:cNvSpPr>
            <a:spLocks noGrp="1"/>
          </p:cNvSpPr>
          <p:nvPr>
            <p:ph idx="1"/>
          </p:nvPr>
        </p:nvSpPr>
        <p:spPr>
          <a:xfrm>
            <a:off x="365760" y="1280160"/>
            <a:ext cx="5654040" cy="5273040"/>
          </a:xfrm>
        </p:spPr>
        <p:txBody>
          <a:bodyPr/>
          <a:lstStyle/>
          <a:p>
            <a:pPr>
              <a:spcBef>
                <a:spcPts val="1800"/>
              </a:spcBef>
            </a:pPr>
            <a:r>
              <a:rPr lang="en-US" sz="2400" dirty="0"/>
              <a:t>On Friday (March 20, 2015)  a partial solar eclipse will occur in the region shown in image</a:t>
            </a:r>
          </a:p>
          <a:p>
            <a:pPr>
              <a:spcBef>
                <a:spcPts val="1800"/>
              </a:spcBef>
            </a:pPr>
            <a:r>
              <a:rPr lang="en-US" sz="2400" dirty="0"/>
              <a:t>Installed PV in Europe is about 90 GW, and eclipse may reduce the amount by 30 GW (assuming clear skies)</a:t>
            </a:r>
          </a:p>
          <a:p>
            <a:pPr lvl="1">
              <a:spcBef>
                <a:spcPts val="1800"/>
              </a:spcBef>
            </a:pPr>
            <a:r>
              <a:rPr lang="en-US" sz="2000" dirty="0"/>
              <a:t>Reduction will not be sudden, </a:t>
            </a:r>
            <a:br>
              <a:rPr lang="en-US" sz="2000" dirty="0"/>
            </a:br>
            <a:r>
              <a:rPr lang="en-US" sz="2000" dirty="0"/>
              <a:t>and this is certainly a </a:t>
            </a:r>
            <a:br>
              <a:rPr lang="en-US" sz="2000" dirty="0"/>
            </a:br>
            <a:r>
              <a:rPr lang="en-US" sz="2000" dirty="0"/>
              <a:t>planned event; still the </a:t>
            </a:r>
            <a:br>
              <a:rPr lang="en-US" sz="2000" dirty="0"/>
            </a:br>
            <a:r>
              <a:rPr lang="en-US" sz="2000" dirty="0"/>
              <a:t>generation impact</a:t>
            </a:r>
            <a:br>
              <a:rPr lang="en-US" sz="2000" dirty="0"/>
            </a:br>
            <a:r>
              <a:rPr lang="en-US" sz="2000" dirty="0"/>
              <a:t>could be quite large  </a:t>
            </a:r>
            <a:br>
              <a:rPr lang="en-US" sz="2000" dirty="0"/>
            </a:br>
            <a:endParaRPr lang="en-US" sz="2000" dirty="0"/>
          </a:p>
          <a:p>
            <a:endParaRPr lang="en-US" sz="2400"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38</a:t>
            </a:fld>
            <a:endParaRPr lang="en-US" dirty="0"/>
          </a:p>
        </p:txBody>
      </p:sp>
      <p:sp>
        <p:nvSpPr>
          <p:cNvPr id="5" name="Rectangle 4"/>
          <p:cNvSpPr/>
          <p:nvPr/>
        </p:nvSpPr>
        <p:spPr>
          <a:xfrm>
            <a:off x="152400" y="6400800"/>
            <a:ext cx="8839200" cy="307777"/>
          </a:xfrm>
          <a:prstGeom prst="rect">
            <a:avLst/>
          </a:prstGeom>
        </p:spPr>
        <p:txBody>
          <a:bodyPr wrap="square">
            <a:spAutoFit/>
          </a:bodyPr>
          <a:lstStyle/>
          <a:p>
            <a:r>
              <a:rPr lang="en-US" sz="1400" dirty="0"/>
              <a:t>Source: https://www.entsoe.eu/Documents/Publications/SOC/150219_Solar_Eclipse_Impact_Analysis_Final.pdf</a:t>
            </a:r>
          </a:p>
        </p:txBody>
      </p:sp>
      <p:pic>
        <p:nvPicPr>
          <p:cNvPr id="100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206"/>
          <a:stretch/>
        </p:blipFill>
        <p:spPr bwMode="auto">
          <a:xfrm>
            <a:off x="6096000" y="1295399"/>
            <a:ext cx="2514600" cy="259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03" t="61113" r="33994" b="7774"/>
          <a:stretch/>
        </p:blipFill>
        <p:spPr bwMode="auto">
          <a:xfrm>
            <a:off x="4887686" y="3962400"/>
            <a:ext cx="410391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04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066800"/>
          </a:xfrm>
        </p:spPr>
        <p:txBody>
          <a:bodyPr/>
          <a:lstStyle/>
          <a:p>
            <a:r>
              <a:rPr lang="en-US" dirty="0"/>
              <a:t>Additional UIUC ECE Power Classes</a:t>
            </a:r>
          </a:p>
        </p:txBody>
      </p:sp>
      <p:sp>
        <p:nvSpPr>
          <p:cNvPr id="3" name="Content Placeholder 2"/>
          <p:cNvSpPr>
            <a:spLocks noGrp="1"/>
          </p:cNvSpPr>
          <p:nvPr>
            <p:ph idx="1"/>
          </p:nvPr>
        </p:nvSpPr>
        <p:spPr>
          <a:xfrm>
            <a:off x="365760" y="1280160"/>
            <a:ext cx="8549640" cy="5349240"/>
          </a:xfrm>
        </p:spPr>
        <p:txBody>
          <a:bodyPr/>
          <a:lstStyle/>
          <a:p>
            <a:pPr marL="0" indent="0">
              <a:buNone/>
            </a:pPr>
            <a:r>
              <a:rPr lang="en-US" sz="2400" dirty="0"/>
              <a:t>If you are interested in going further with electric energy systems the following classes will be of interest</a:t>
            </a:r>
          </a:p>
          <a:p>
            <a:pPr>
              <a:spcBef>
                <a:spcPts val="1200"/>
              </a:spcBef>
            </a:pPr>
            <a:r>
              <a:rPr lang="en-US" sz="2200" dirty="0"/>
              <a:t>ECE 330: Power Circuits and </a:t>
            </a:r>
            <a:r>
              <a:rPr lang="en-US" sz="2200" dirty="0" err="1"/>
              <a:t>Electromechanics</a:t>
            </a:r>
            <a:r>
              <a:rPr lang="en-US" sz="2200" dirty="0"/>
              <a:t> (every semester and summer)</a:t>
            </a:r>
          </a:p>
          <a:p>
            <a:pPr>
              <a:spcBef>
                <a:spcPts val="1200"/>
              </a:spcBef>
            </a:pPr>
            <a:r>
              <a:rPr lang="en-US" sz="2200" dirty="0"/>
              <a:t>ECE 476: Power System Analysis; prerequisite is ECE 330 (but you would be OK with 333 and concurrent enrollment in 330)</a:t>
            </a:r>
          </a:p>
          <a:p>
            <a:pPr>
              <a:spcBef>
                <a:spcPts val="1200"/>
              </a:spcBef>
            </a:pPr>
            <a:r>
              <a:rPr lang="en-US" sz="2200" dirty="0"/>
              <a:t>ECE 464/469: Power Electronics (fall only); prerequisite is ECE 342</a:t>
            </a:r>
          </a:p>
          <a:p>
            <a:pPr>
              <a:spcBef>
                <a:spcPts val="1200"/>
              </a:spcBef>
            </a:pPr>
            <a:r>
              <a:rPr lang="en-US" sz="2200" dirty="0"/>
              <a:t>ECE 431: Electric Machinery (spring only); prerequisite is ECE 330</a:t>
            </a:r>
          </a:p>
          <a:p>
            <a:pPr marL="0" indent="0">
              <a:spcBef>
                <a:spcPts val="1200"/>
              </a:spcBef>
              <a:buNone/>
            </a:pPr>
            <a:r>
              <a:rPr lang="en-US" sz="2200" b="1" dirty="0">
                <a:solidFill>
                  <a:srgbClr val="FF9900"/>
                </a:solidFill>
                <a:effectLst>
                  <a:outerShdw blurRad="38100" dist="38100" dir="2700000" algn="tl">
                    <a:srgbClr val="000000">
                      <a:alpha val="43137"/>
                    </a:srgbClr>
                  </a:outerShdw>
                </a:effectLst>
              </a:rPr>
              <a:t>Grainger Award -- $6000   </a:t>
            </a:r>
          </a:p>
          <a:p>
            <a:pPr marL="0" indent="0">
              <a:spcBef>
                <a:spcPts val="1200"/>
              </a:spcBef>
              <a:buNone/>
            </a:pPr>
            <a:r>
              <a:rPr lang="en-US" sz="2000" b="1" dirty="0">
                <a:solidFill>
                  <a:srgbClr val="0000FF"/>
                </a:solidFill>
              </a:rPr>
              <a:t>To reward highly qualified and well-motivated undergraduate and graduate students who have chosen to pursue a field of study in electric power engineering.</a:t>
            </a:r>
            <a:endParaRPr lang="en-US" sz="2000" b="1" dirty="0">
              <a:solidFill>
                <a:srgbClr val="0000FF"/>
              </a:solidFill>
              <a:hlinkClick r:id="rId2"/>
            </a:endParaRPr>
          </a:p>
          <a:p>
            <a:pPr marL="0" indent="0">
              <a:spcBef>
                <a:spcPts val="1200"/>
              </a:spcBef>
              <a:buNone/>
            </a:pPr>
            <a:r>
              <a:rPr lang="en-US" sz="1800" dirty="0">
                <a:hlinkClick r:id="rId2"/>
              </a:rPr>
              <a:t>https://ece.illinois.edu/academics/ugrad/scholarships-and-awards/awards/grainger</a:t>
            </a:r>
            <a:endParaRPr lang="en-US" sz="1800" dirty="0"/>
          </a:p>
          <a:p>
            <a:pPr marL="0" indent="0">
              <a:spcBef>
                <a:spcPts val="1200"/>
              </a:spcBef>
              <a:buNone/>
            </a:pPr>
            <a:endParaRPr lang="en-US" sz="2200" dirty="0"/>
          </a:p>
          <a:p>
            <a:pPr lvl="1"/>
            <a:endParaRPr lang="en-US" dirty="0"/>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a:t>
            </a:fld>
            <a:endParaRPr lang="en-US" dirty="0"/>
          </a:p>
        </p:txBody>
      </p:sp>
    </p:spTree>
    <p:extLst>
      <p:ext uri="{BB962C8B-B14F-4D97-AF65-F5344CB8AC3E}">
        <p14:creationId xmlns:p14="http://schemas.microsoft.com/office/powerpoint/2010/main" val="354584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Dynamics Demo</a:t>
            </a:r>
          </a:p>
        </p:txBody>
      </p:sp>
      <p:sp>
        <p:nvSpPr>
          <p:cNvPr id="4" name="Slide Number Placeholder 3"/>
          <p:cNvSpPr>
            <a:spLocks noGrp="1"/>
          </p:cNvSpPr>
          <p:nvPr>
            <p:ph type="sldNum" sz="quarter" idx="4"/>
          </p:nvPr>
        </p:nvSpPr>
        <p:spPr/>
        <p:txBody>
          <a:bodyPr/>
          <a:lstStyle/>
          <a:p>
            <a:pPr>
              <a:defRPr/>
            </a:pPr>
            <a:fld id="{F6D20532-61D7-47D0-903F-227F7C48AD34}" type="slidenum">
              <a:rPr lang="en-US" smtClean="0"/>
              <a:pPr>
                <a:defRPr/>
              </a:pPr>
              <a:t>39</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440" b="7273"/>
          <a:stretch/>
        </p:blipFill>
        <p:spPr bwMode="auto">
          <a:xfrm>
            <a:off x="228600" y="1345983"/>
            <a:ext cx="86868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482" y="6172200"/>
            <a:ext cx="8374117" cy="307777"/>
          </a:xfrm>
          <a:prstGeom prst="rect">
            <a:avLst/>
          </a:prstGeom>
        </p:spPr>
        <p:txBody>
          <a:bodyPr wrap="square">
            <a:spAutoFit/>
          </a:bodyPr>
          <a:lstStyle/>
          <a:p>
            <a:r>
              <a:rPr lang="en-US" sz="1400"/>
              <a:t>You can download the case at software at http</a:t>
            </a:r>
            <a:r>
              <a:rPr lang="en-US" sz="1400" dirty="0"/>
              <a:t>://publish.illinois.edu/smartergrid/Power-Dynamics-Scenarios/</a:t>
            </a:r>
          </a:p>
        </p:txBody>
      </p:sp>
    </p:spTree>
    <p:extLst>
      <p:ext uri="{BB962C8B-B14F-4D97-AF65-F5344CB8AC3E}">
        <p14:creationId xmlns:p14="http://schemas.microsoft.com/office/powerpoint/2010/main" val="146941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76200"/>
            <a:ext cx="8001000" cy="1066800"/>
          </a:xfrm>
        </p:spPr>
        <p:txBody>
          <a:bodyPr/>
          <a:lstStyle/>
          <a:p>
            <a:pPr eaLnBrk="1" hangingPunct="1"/>
            <a:r>
              <a:rPr lang="en-US" dirty="0"/>
              <a:t>The Solar Resource</a:t>
            </a:r>
          </a:p>
        </p:txBody>
      </p:sp>
      <p:sp>
        <p:nvSpPr>
          <p:cNvPr id="23555" name="Content Placeholder 2"/>
          <p:cNvSpPr>
            <a:spLocks noGrp="1"/>
          </p:cNvSpPr>
          <p:nvPr>
            <p:ph idx="4294967295"/>
          </p:nvPr>
        </p:nvSpPr>
        <p:spPr>
          <a:xfrm>
            <a:off x="365760" y="1280160"/>
            <a:ext cx="8321040" cy="3733800"/>
          </a:xfrm>
        </p:spPr>
        <p:txBody>
          <a:bodyPr/>
          <a:lstStyle/>
          <a:p>
            <a:pPr eaLnBrk="1" hangingPunct="1"/>
            <a:r>
              <a:rPr lang="en-US" sz="2400" dirty="0"/>
              <a:t>Before we can talk about solar power, we need to talk about the sun</a:t>
            </a:r>
          </a:p>
          <a:p>
            <a:pPr eaLnBrk="1" hangingPunct="1"/>
            <a:r>
              <a:rPr lang="en-US" sz="2400" dirty="0"/>
              <a:t>Need to know how much sunlight is available</a:t>
            </a:r>
          </a:p>
          <a:p>
            <a:pPr eaLnBrk="1" hangingPunct="1"/>
            <a:r>
              <a:rPr lang="en-US" sz="2400" dirty="0"/>
              <a:t>Can predict where the sun is at any time</a:t>
            </a:r>
          </a:p>
          <a:p>
            <a:pPr eaLnBrk="1" hangingPunct="1"/>
            <a:r>
              <a:rPr lang="en-US" b="1" dirty="0">
                <a:solidFill>
                  <a:srgbClr val="FF9900"/>
                </a:solidFill>
                <a:effectLst>
                  <a:outerShdw blurRad="38100" dist="38100" dir="2700000" algn="tl">
                    <a:srgbClr val="000000">
                      <a:alpha val="43137"/>
                    </a:srgbClr>
                  </a:outerShdw>
                </a:effectLst>
              </a:rPr>
              <a:t>Insolation</a:t>
            </a:r>
            <a:r>
              <a:rPr lang="en-US" sz="2400" dirty="0"/>
              <a:t> : </a:t>
            </a:r>
            <a:r>
              <a:rPr lang="en-US" b="1" dirty="0">
                <a:solidFill>
                  <a:srgbClr val="FF9900"/>
                </a:solidFill>
                <a:effectLst>
                  <a:outerShdw blurRad="38100" dist="38100" dir="2700000" algn="tl">
                    <a:srgbClr val="000000">
                      <a:alpha val="43137"/>
                    </a:srgbClr>
                  </a:outerShdw>
                </a:effectLst>
              </a:rPr>
              <a:t>in</a:t>
            </a:r>
            <a:r>
              <a:rPr lang="en-US" sz="2400" dirty="0"/>
              <a:t>cident </a:t>
            </a:r>
            <a:r>
              <a:rPr lang="en-US" b="1" dirty="0">
                <a:solidFill>
                  <a:srgbClr val="FF9900"/>
                </a:solidFill>
                <a:effectLst>
                  <a:outerShdw blurRad="38100" dist="38100" dir="2700000" algn="tl">
                    <a:srgbClr val="000000">
                      <a:alpha val="43137"/>
                    </a:srgbClr>
                  </a:outerShdw>
                </a:effectLst>
              </a:rPr>
              <a:t>sol</a:t>
            </a:r>
            <a:r>
              <a:rPr lang="en-US" sz="2400" dirty="0"/>
              <a:t>ar radi</a:t>
            </a:r>
            <a:r>
              <a:rPr lang="en-US" b="1" dirty="0">
                <a:solidFill>
                  <a:srgbClr val="FF9900"/>
                </a:solidFill>
                <a:effectLst>
                  <a:outerShdw blurRad="38100" dist="38100" dir="2700000" algn="tl">
                    <a:srgbClr val="000000">
                      <a:alpha val="43137"/>
                    </a:srgbClr>
                  </a:outerShdw>
                </a:effectLst>
              </a:rPr>
              <a:t>ation</a:t>
            </a:r>
          </a:p>
          <a:p>
            <a:pPr eaLnBrk="1" hangingPunct="1"/>
            <a:r>
              <a:rPr lang="en-US" sz="2400" dirty="0"/>
              <a:t>Want to determine the average daily </a:t>
            </a:r>
            <a:r>
              <a:rPr lang="en-US" b="1" dirty="0">
                <a:solidFill>
                  <a:srgbClr val="FF9900"/>
                </a:solidFill>
                <a:effectLst>
                  <a:outerShdw blurRad="38100" dist="38100" dir="2700000" algn="tl">
                    <a:srgbClr val="000000">
                      <a:alpha val="43137"/>
                    </a:srgbClr>
                  </a:outerShdw>
                </a:effectLst>
              </a:rPr>
              <a:t>insolation</a:t>
            </a:r>
            <a:r>
              <a:rPr lang="en-US" sz="2400" dirty="0"/>
              <a:t> at the solar system installation site</a:t>
            </a:r>
          </a:p>
          <a:p>
            <a:pPr eaLnBrk="1" hangingPunct="1"/>
            <a:r>
              <a:rPr lang="en-US" sz="2400" dirty="0"/>
              <a:t>Must choose effective locations and panel tilts of solar panels</a:t>
            </a:r>
          </a:p>
          <a:p>
            <a:pPr eaLnBrk="1" hangingPunct="1"/>
            <a:endParaRPr lang="en-US" sz="2400" dirty="0"/>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4</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76200"/>
            <a:ext cx="8686800" cy="1066800"/>
          </a:xfrm>
        </p:spPr>
        <p:txBody>
          <a:bodyPr/>
          <a:lstStyle/>
          <a:p>
            <a:pPr eaLnBrk="1" hangingPunct="1"/>
            <a:r>
              <a:rPr lang="en-US" dirty="0"/>
              <a:t>The Sun and Blackbody Radiation</a:t>
            </a:r>
          </a:p>
        </p:txBody>
      </p:sp>
      <p:sp>
        <p:nvSpPr>
          <p:cNvPr id="24579" name="Content Placeholder 2"/>
          <p:cNvSpPr>
            <a:spLocks noGrp="1"/>
          </p:cNvSpPr>
          <p:nvPr>
            <p:ph idx="4294967295"/>
          </p:nvPr>
        </p:nvSpPr>
        <p:spPr>
          <a:xfrm>
            <a:off x="365760" y="1280160"/>
            <a:ext cx="8001000" cy="4053840"/>
          </a:xfrm>
        </p:spPr>
        <p:txBody>
          <a:bodyPr/>
          <a:lstStyle/>
          <a:p>
            <a:pPr eaLnBrk="1" hangingPunct="1">
              <a:spcBef>
                <a:spcPts val="1800"/>
              </a:spcBef>
            </a:pPr>
            <a:r>
              <a:rPr lang="en-US" sz="2400" dirty="0"/>
              <a:t>The </a:t>
            </a:r>
            <a:r>
              <a:rPr lang="en-US" sz="2400" b="1" dirty="0">
                <a:solidFill>
                  <a:srgbClr val="FF9900"/>
                </a:solidFill>
                <a:effectLst>
                  <a:outerShdw blurRad="38100" dist="38100" dir="2700000" algn="tl">
                    <a:srgbClr val="000000">
                      <a:alpha val="43137"/>
                    </a:srgbClr>
                  </a:outerShdw>
                </a:effectLst>
              </a:rPr>
              <a:t>Sun</a:t>
            </a:r>
          </a:p>
          <a:p>
            <a:pPr lvl="1" eaLnBrk="1" hangingPunct="1">
              <a:spcBef>
                <a:spcPts val="1800"/>
              </a:spcBef>
            </a:pPr>
            <a:r>
              <a:rPr lang="en-US" sz="2000" dirty="0"/>
              <a:t>1.4 million km in diameter</a:t>
            </a:r>
          </a:p>
          <a:p>
            <a:pPr lvl="1" eaLnBrk="1" hangingPunct="1">
              <a:spcBef>
                <a:spcPts val="1800"/>
              </a:spcBef>
            </a:pPr>
            <a:r>
              <a:rPr lang="en-US" sz="2000" b="1" dirty="0">
                <a:solidFill>
                  <a:srgbClr val="0000FF"/>
                </a:solidFill>
              </a:rPr>
              <a:t>3.8 x 10</a:t>
            </a:r>
            <a:r>
              <a:rPr lang="en-US" sz="2000" b="1" baseline="30000" dirty="0">
                <a:solidFill>
                  <a:srgbClr val="0000FF"/>
                </a:solidFill>
              </a:rPr>
              <a:t>20</a:t>
            </a:r>
            <a:r>
              <a:rPr lang="en-US" sz="2000" b="1" dirty="0">
                <a:solidFill>
                  <a:srgbClr val="0000FF"/>
                </a:solidFill>
              </a:rPr>
              <a:t> MW </a:t>
            </a:r>
            <a:r>
              <a:rPr lang="en-US" sz="2000" dirty="0"/>
              <a:t>of radiated electromagnetic energy</a:t>
            </a:r>
          </a:p>
          <a:p>
            <a:pPr eaLnBrk="1" hangingPunct="1">
              <a:spcBef>
                <a:spcPts val="1800"/>
              </a:spcBef>
            </a:pPr>
            <a:r>
              <a:rPr lang="en-US" sz="2400" dirty="0"/>
              <a:t>Black bodies</a:t>
            </a:r>
          </a:p>
          <a:p>
            <a:pPr lvl="1" eaLnBrk="1" hangingPunct="1">
              <a:spcBef>
                <a:spcPts val="1200"/>
              </a:spcBef>
            </a:pPr>
            <a:r>
              <a:rPr lang="en-US" sz="2000" dirty="0"/>
              <a:t>Both a perfect emitter and a perfect absorber</a:t>
            </a:r>
          </a:p>
          <a:p>
            <a:pPr lvl="1" eaLnBrk="1" hangingPunct="1">
              <a:spcBef>
                <a:spcPts val="1200"/>
              </a:spcBef>
            </a:pPr>
            <a:r>
              <a:rPr lang="en-US" sz="2000" dirty="0"/>
              <a:t>Perfect emitter – radiates more energy per unit of surface area than a real object of the same temperature</a:t>
            </a:r>
          </a:p>
          <a:p>
            <a:pPr lvl="1" eaLnBrk="1" hangingPunct="1">
              <a:spcBef>
                <a:spcPts val="1200"/>
              </a:spcBef>
            </a:pPr>
            <a:r>
              <a:rPr lang="en-US" sz="2000" dirty="0"/>
              <a:t>Perfect absorber – absorbs all radiation, none is reflected</a:t>
            </a:r>
          </a:p>
          <a:p>
            <a:pPr eaLnBrk="1" hangingPunct="1">
              <a:spcBef>
                <a:spcPts val="1800"/>
              </a:spcBef>
            </a:pPr>
            <a:r>
              <a:rPr lang="en-US" sz="2400" dirty="0"/>
              <a:t>Temperature in Kelvin is temperature in Celsius + 273.16</a:t>
            </a:r>
          </a:p>
          <a:p>
            <a:pPr eaLnBrk="1" hangingPunct="1"/>
            <a:endParaRPr lang="en-US" sz="2400" dirty="0"/>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5</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457200" y="296333"/>
            <a:ext cx="6477000" cy="685800"/>
          </a:xfrm>
        </p:spPr>
        <p:txBody>
          <a:bodyPr/>
          <a:lstStyle/>
          <a:p>
            <a:pPr eaLnBrk="1" hangingPunct="1"/>
            <a:r>
              <a:rPr lang="en-US" dirty="0"/>
              <a:t>Plank’s Law</a:t>
            </a:r>
          </a:p>
        </p:txBody>
      </p:sp>
      <p:sp>
        <p:nvSpPr>
          <p:cNvPr id="1028" name="Content Placeholder 2"/>
          <p:cNvSpPr>
            <a:spLocks noGrp="1"/>
          </p:cNvSpPr>
          <p:nvPr>
            <p:ph idx="4294967295"/>
          </p:nvPr>
        </p:nvSpPr>
        <p:spPr>
          <a:xfrm>
            <a:off x="365760" y="1280160"/>
            <a:ext cx="8001000" cy="3733800"/>
          </a:xfrm>
        </p:spPr>
        <p:txBody>
          <a:bodyPr/>
          <a:lstStyle/>
          <a:p>
            <a:pPr eaLnBrk="1" hangingPunct="1"/>
            <a:r>
              <a:rPr lang="en-US" sz="2400" b="1" dirty="0">
                <a:solidFill>
                  <a:srgbClr val="0000FF"/>
                </a:solidFill>
              </a:rPr>
              <a:t>Plank’s law </a:t>
            </a:r>
            <a:r>
              <a:rPr lang="en-US" sz="2400" dirty="0"/>
              <a:t>– wavelengths emitted by a blackbody depend on temperature</a:t>
            </a:r>
          </a:p>
          <a:p>
            <a:pPr eaLnBrk="1" hangingPunct="1"/>
            <a:endParaRPr lang="en-US" sz="2400" dirty="0"/>
          </a:p>
        </p:txBody>
      </p:sp>
      <p:graphicFrame>
        <p:nvGraphicFramePr>
          <p:cNvPr id="1026" name="Object 2"/>
          <p:cNvGraphicFramePr>
            <a:graphicFrameLocks noChangeAspect="1"/>
          </p:cNvGraphicFramePr>
          <p:nvPr>
            <p:extLst>
              <p:ext uri="{D42A27DB-BD31-4B8C-83A1-F6EECF244321}">
                <p14:modId xmlns:p14="http://schemas.microsoft.com/office/powerpoint/2010/main" val="923688921"/>
              </p:ext>
            </p:extLst>
          </p:nvPr>
        </p:nvGraphicFramePr>
        <p:xfrm>
          <a:off x="1608138" y="2362200"/>
          <a:ext cx="4910137" cy="1514475"/>
        </p:xfrm>
        <a:graphic>
          <a:graphicData uri="http://schemas.openxmlformats.org/presentationml/2006/ole">
            <mc:AlternateContent xmlns:mc="http://schemas.openxmlformats.org/markup-compatibility/2006">
              <mc:Choice xmlns:v="urn:schemas-microsoft-com:vml" Requires="v">
                <p:oleObj spid="_x0000_s89158" name="Equation" r:id="rId4" imgW="2184120" imgH="672840" progId="Equation.DSMT4">
                  <p:embed/>
                </p:oleObj>
              </mc:Choice>
              <mc:Fallback>
                <p:oleObj name="Equation" r:id="rId4" imgW="2184120" imgH="672840" progId="Equation.DSMT4">
                  <p:embed/>
                  <p:pic>
                    <p:nvPicPr>
                      <p:cNvPr id="0" name=""/>
                      <p:cNvPicPr>
                        <a:picLocks noChangeAspect="1" noChangeArrowheads="1"/>
                      </p:cNvPicPr>
                      <p:nvPr/>
                    </p:nvPicPr>
                    <p:blipFill>
                      <a:blip r:embed="rId5"/>
                      <a:srcRect/>
                      <a:stretch>
                        <a:fillRect/>
                      </a:stretch>
                    </p:blipFill>
                    <p:spPr bwMode="auto">
                      <a:xfrm>
                        <a:off x="1608138" y="2362200"/>
                        <a:ext cx="49101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365760" y="4343400"/>
            <a:ext cx="8001000" cy="2209800"/>
          </a:xfrm>
          <a:prstGeom prst="rect">
            <a:avLst/>
          </a:prstGeom>
          <a:noFill/>
          <a:ln w="9525">
            <a:noFill/>
            <a:miter lim="800000"/>
            <a:headEnd/>
            <a:tailEnd/>
          </a:ln>
        </p:spPr>
        <p:txBody>
          <a:bodyPr/>
          <a:lstStyle/>
          <a:p>
            <a:pPr marL="342900" indent="-342900" eaLnBrk="0" hangingPunct="0">
              <a:buSzPct val="125000"/>
              <a:buFontTx/>
              <a:buChar char="•"/>
              <a:defRPr/>
            </a:pPr>
            <a:r>
              <a:rPr lang="el-GR" sz="2400" i="1" kern="0" dirty="0">
                <a:latin typeface="+mn-lt"/>
              </a:rPr>
              <a:t>λ</a:t>
            </a:r>
            <a:r>
              <a:rPr lang="en-US" sz="2400" i="1" kern="0" dirty="0">
                <a:latin typeface="+mn-lt"/>
              </a:rPr>
              <a:t> </a:t>
            </a:r>
            <a:r>
              <a:rPr lang="en-US" sz="2400" kern="0" dirty="0">
                <a:latin typeface="+mn-lt"/>
              </a:rPr>
              <a:t>= wavelength (</a:t>
            </a:r>
            <a:r>
              <a:rPr lang="el-GR" sz="2400" kern="0" dirty="0">
                <a:latin typeface="+mn-lt"/>
              </a:rPr>
              <a:t>μ</a:t>
            </a:r>
            <a:r>
              <a:rPr lang="en-US" sz="2400" kern="0" dirty="0">
                <a:latin typeface="+mn-lt"/>
              </a:rPr>
              <a:t>m) </a:t>
            </a:r>
          </a:p>
          <a:p>
            <a:pPr marL="342900" indent="-342900" eaLnBrk="0" hangingPunct="0">
              <a:buSzPct val="125000"/>
              <a:buFontTx/>
              <a:buChar char="•"/>
              <a:defRPr/>
            </a:pPr>
            <a:r>
              <a:rPr lang="en-US" sz="2400" i="1" kern="0" dirty="0"/>
              <a:t>E</a:t>
            </a:r>
            <a:r>
              <a:rPr lang="el-GR" sz="2400" i="1" kern="0" baseline="-25000" dirty="0"/>
              <a:t>λ</a:t>
            </a:r>
            <a:r>
              <a:rPr lang="en-US" sz="2400" kern="0" dirty="0">
                <a:latin typeface="+mn-lt"/>
              </a:rPr>
              <a:t> = emissive power per unit area of black body (W/m</a:t>
            </a:r>
            <a:r>
              <a:rPr lang="en-US" sz="2400" kern="0" baseline="30000" dirty="0">
                <a:latin typeface="+mn-lt"/>
              </a:rPr>
              <a:t>2</a:t>
            </a:r>
            <a:r>
              <a:rPr lang="en-US" sz="2400" kern="0" dirty="0">
                <a:latin typeface="+mn-lt"/>
              </a:rPr>
              <a:t>-</a:t>
            </a:r>
            <a:r>
              <a:rPr lang="el-GR" sz="2400" kern="0" dirty="0"/>
              <a:t>μ</a:t>
            </a:r>
            <a:r>
              <a:rPr lang="en-US" sz="2400" kern="0" dirty="0"/>
              <a:t>m</a:t>
            </a:r>
            <a:r>
              <a:rPr lang="en-US" sz="2400" kern="0" dirty="0">
                <a:latin typeface="+mn-lt"/>
              </a:rPr>
              <a:t>)</a:t>
            </a:r>
          </a:p>
          <a:p>
            <a:pPr marL="342900" indent="-342900" eaLnBrk="0" hangingPunct="0">
              <a:buSzPct val="125000"/>
              <a:buFontTx/>
              <a:buChar char="•"/>
              <a:defRPr/>
            </a:pPr>
            <a:r>
              <a:rPr lang="en-US" sz="2400" i="1" kern="0" dirty="0">
                <a:latin typeface="+mn-lt"/>
              </a:rPr>
              <a:t>T = </a:t>
            </a:r>
            <a:r>
              <a:rPr lang="en-US" sz="2400" kern="0" dirty="0">
                <a:latin typeface="+mn-lt"/>
              </a:rPr>
              <a:t>absolute temperature (K) </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6</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76200"/>
            <a:ext cx="8001000" cy="1066800"/>
          </a:xfrm>
        </p:spPr>
        <p:txBody>
          <a:bodyPr/>
          <a:lstStyle/>
          <a:p>
            <a:pPr eaLnBrk="1" hangingPunct="1"/>
            <a:r>
              <a:rPr lang="en-US" dirty="0"/>
              <a:t>Electromagnetic Spectrum</a:t>
            </a:r>
          </a:p>
        </p:txBody>
      </p:sp>
      <p:pic>
        <p:nvPicPr>
          <p:cNvPr id="25603" name="Picture 5" descr="File:EM spectrum.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8527"/>
            <a:ext cx="749617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ChangeArrowheads="1"/>
          </p:cNvSpPr>
          <p:nvPr/>
        </p:nvSpPr>
        <p:spPr bwMode="auto">
          <a:xfrm>
            <a:off x="1676400" y="6172200"/>
            <a:ext cx="600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sz="2000" dirty="0"/>
              <a:t>Source: en.wikipedia.org/wiki/Electromagnetic_radiation</a:t>
            </a:r>
          </a:p>
        </p:txBody>
      </p:sp>
      <p:sp>
        <p:nvSpPr>
          <p:cNvPr id="33797" name="Text Box 7"/>
          <p:cNvSpPr txBox="1">
            <a:spLocks noChangeArrowheads="1"/>
          </p:cNvSpPr>
          <p:nvPr/>
        </p:nvSpPr>
        <p:spPr bwMode="auto">
          <a:xfrm>
            <a:off x="228600" y="1280160"/>
            <a:ext cx="8915400" cy="884237"/>
          </a:xfrm>
          <a:prstGeom prst="rect">
            <a:avLst/>
          </a:prstGeom>
          <a:noFill/>
          <a:ln w="9525">
            <a:noFill/>
            <a:miter lim="800000"/>
            <a:headEnd/>
            <a:tailEnd/>
          </a:ln>
        </p:spPr>
        <p:txBody>
          <a:bodyPr>
            <a:spAutoFit/>
          </a:bodyPr>
          <a:lstStyle/>
          <a:p>
            <a:pPr>
              <a:defRPr/>
            </a:pPr>
            <a:r>
              <a:rPr lang="en-US" sz="2400" dirty="0"/>
              <a:t>Visible light has a wavelength of between 0.4 and 0.7 </a:t>
            </a:r>
            <a:r>
              <a:rPr lang="el-GR" sz="2400" dirty="0">
                <a:latin typeface="+mn-lt"/>
              </a:rPr>
              <a:t>μ</a:t>
            </a:r>
            <a:r>
              <a:rPr lang="en-US" sz="2400" dirty="0">
                <a:latin typeface="+mn-lt"/>
              </a:rPr>
              <a:t>m</a:t>
            </a:r>
            <a:r>
              <a:rPr lang="en-US" sz="2400" dirty="0">
                <a:latin typeface="Arial" charset="0"/>
              </a:rPr>
              <a:t>, </a:t>
            </a:r>
            <a:r>
              <a:rPr lang="en-US" sz="2400" dirty="0"/>
              <a:t>with ultraviolet values immediately shorter, and infrared immediately longer</a:t>
            </a:r>
            <a:r>
              <a:rPr lang="en-US" dirty="0"/>
              <a:t> </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7</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ig7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0000">
            <a:off x="1055449" y="1950502"/>
            <a:ext cx="6858000" cy="385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idx="4294967295"/>
          </p:nvPr>
        </p:nvSpPr>
        <p:spPr>
          <a:xfrm>
            <a:off x="457200" y="76200"/>
            <a:ext cx="7567613" cy="1066800"/>
          </a:xfrm>
        </p:spPr>
        <p:txBody>
          <a:bodyPr/>
          <a:lstStyle/>
          <a:p>
            <a:pPr eaLnBrk="1" hangingPunct="1"/>
            <a:r>
              <a:rPr lang="en-US" dirty="0"/>
              <a:t>288 K Blackbody Spectrum</a:t>
            </a:r>
          </a:p>
        </p:txBody>
      </p:sp>
      <p:sp>
        <p:nvSpPr>
          <p:cNvPr id="26628" name="Rectangle 8"/>
          <p:cNvSpPr>
            <a:spLocks noChangeArrowheads="1"/>
          </p:cNvSpPr>
          <p:nvPr/>
        </p:nvSpPr>
        <p:spPr bwMode="auto">
          <a:xfrm>
            <a:off x="365760" y="1280160"/>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chemeClr val="bg2"/>
                </a:solidFill>
              </a:rPr>
              <a:t>The earth as a black body; note 0.7 </a:t>
            </a:r>
            <a:r>
              <a:rPr lang="en-US" dirty="0">
                <a:solidFill>
                  <a:schemeClr val="bg2"/>
                </a:solidFill>
                <a:sym typeface="Symbol"/>
              </a:rPr>
              <a:t></a:t>
            </a:r>
            <a:r>
              <a:rPr lang="en-US" dirty="0">
                <a:solidFill>
                  <a:schemeClr val="bg2"/>
                </a:solidFill>
              </a:rPr>
              <a:t>m is red.  Most all is infrared range, which is why the earth doesn’t glow! </a:t>
            </a:r>
          </a:p>
        </p:txBody>
      </p:sp>
      <p:sp>
        <p:nvSpPr>
          <p:cNvPr id="26629" name="TextBox 9"/>
          <p:cNvSpPr txBox="1">
            <a:spLocks noChangeArrowheads="1"/>
          </p:cNvSpPr>
          <p:nvPr/>
        </p:nvSpPr>
        <p:spPr bwMode="auto">
          <a:xfrm>
            <a:off x="6400800" y="58023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lgn="r" eaLnBrk="1" hangingPunct="1"/>
            <a:r>
              <a:rPr lang="en-US" sz="1800" dirty="0">
                <a:solidFill>
                  <a:schemeClr val="bg2"/>
                </a:solidFill>
              </a:rPr>
              <a:t>Figure 7.1 </a:t>
            </a:r>
          </a:p>
        </p:txBody>
      </p:sp>
      <p:sp>
        <p:nvSpPr>
          <p:cNvPr id="26630" name="Rectangle 6"/>
          <p:cNvSpPr>
            <a:spLocks noChangeArrowheads="1"/>
          </p:cNvSpPr>
          <p:nvPr/>
        </p:nvSpPr>
        <p:spPr bwMode="auto">
          <a:xfrm>
            <a:off x="838200" y="60198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Area under curve is the total radiant power emitted</a:t>
            </a:r>
          </a:p>
        </p:txBody>
      </p:sp>
      <p:sp>
        <p:nvSpPr>
          <p:cNvPr id="2" name="Slide Number Placeholder 1"/>
          <p:cNvSpPr>
            <a:spLocks noGrp="1"/>
          </p:cNvSpPr>
          <p:nvPr>
            <p:ph type="sldNum" sz="quarter" idx="4"/>
          </p:nvPr>
        </p:nvSpPr>
        <p:spPr/>
        <p:txBody>
          <a:bodyPr/>
          <a:lstStyle/>
          <a:p>
            <a:pPr>
              <a:defRPr/>
            </a:pPr>
            <a:fld id="{F6D20532-61D7-47D0-903F-227F7C48AD34}" type="slidenum">
              <a:rPr lang="en-US" smtClean="0"/>
              <a:pPr>
                <a:defRPr/>
              </a:pPr>
              <a:t>8</a:t>
            </a:fld>
            <a:endParaRPr lang="en-US" dirty="0"/>
          </a:p>
        </p:txBody>
      </p:sp>
    </p:spTree>
  </p:cSld>
  <p:clrMapOvr>
    <a:masterClrMapping/>
  </p:clrMapOvr>
  <p:transition/>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accent1">
              <a:shade val="95000"/>
              <a:satMod val="105000"/>
            </a:schemeClr>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5184</TotalTime>
  <Words>2172</Words>
  <Application>Microsoft Office PowerPoint</Application>
  <PresentationFormat>On-screen Show (4:3)</PresentationFormat>
  <Paragraphs>300</Paragraphs>
  <Slides>40</Slides>
  <Notes>34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52" baseType="lpstr">
      <vt:lpstr>MS PGothic</vt:lpstr>
      <vt:lpstr>Arial</vt:lpstr>
      <vt:lpstr>Calibri</vt:lpstr>
      <vt:lpstr>Helvetica</vt:lpstr>
      <vt:lpstr>Symbol</vt:lpstr>
      <vt:lpstr>Times New Roman</vt:lpstr>
      <vt:lpstr>Wingdings</vt:lpstr>
      <vt:lpstr>Capsules</vt:lpstr>
      <vt:lpstr>Equation</vt:lpstr>
      <vt:lpstr>Microsoft ClipArt Gallery</vt:lpstr>
      <vt:lpstr>MathType 6.0 Equation</vt:lpstr>
      <vt:lpstr>CorelDRAW X8 Graphic</vt:lpstr>
      <vt:lpstr>ECE 333  Green Energy Systems</vt:lpstr>
      <vt:lpstr>Announcements</vt:lpstr>
      <vt:lpstr>PECI 2018</vt:lpstr>
      <vt:lpstr>Additional UIUC ECE Power Classes</vt:lpstr>
      <vt:lpstr>The Solar Resource</vt:lpstr>
      <vt:lpstr>The Sun and Blackbody Radiation</vt:lpstr>
      <vt:lpstr>Plank’s Law</vt:lpstr>
      <vt:lpstr>Electromagnetic Spectrum</vt:lpstr>
      <vt:lpstr>288 K Blackbody Spectrum</vt:lpstr>
      <vt:lpstr>Stefan-Boltzmann Law</vt:lpstr>
      <vt:lpstr>Wien’s Displacement Rule</vt:lpstr>
      <vt:lpstr>Extraterrestrial Solar Spectrum</vt:lpstr>
      <vt:lpstr>PowerPoint Presentation</vt:lpstr>
      <vt:lpstr>Air Mass Ratio</vt:lpstr>
      <vt:lpstr>Solar Spectrum on Earth’s Surface</vt:lpstr>
      <vt:lpstr>The Earth’s Orbit</vt:lpstr>
      <vt:lpstr>Solar Declination</vt:lpstr>
      <vt:lpstr>The Sun’s Position in the Sky</vt:lpstr>
      <vt:lpstr>Solar Noon and Collector Tilt</vt:lpstr>
      <vt:lpstr>Altitude Angle βN  at Solar Noon</vt:lpstr>
      <vt:lpstr>Solar Position at Any Time of Day</vt:lpstr>
      <vt:lpstr>Altitude Angle and Azimuth Angle</vt:lpstr>
      <vt:lpstr>Sun Path Diagrams for Shading Analysis</vt:lpstr>
      <vt:lpstr>Sun Path Diagrams for Shading Analysis</vt:lpstr>
      <vt:lpstr>Sun Path Diagram for Shading Analysis</vt:lpstr>
      <vt:lpstr>Clear Sky Direct-Beam Radiation</vt:lpstr>
      <vt:lpstr>Extraterrestrial Solar Insolation I0</vt:lpstr>
      <vt:lpstr>Attenuation of Incoming Radiation</vt:lpstr>
      <vt:lpstr>Calculating Air Mass Ratio M</vt:lpstr>
      <vt:lpstr>Solar Insolation on a Collecting Surface</vt:lpstr>
      <vt:lpstr>Tracking Systems</vt:lpstr>
      <vt:lpstr>Tracking System Performance</vt:lpstr>
      <vt:lpstr>Monthly and Annual Insolation</vt:lpstr>
      <vt:lpstr>US Annual Insolation</vt:lpstr>
      <vt:lpstr>Worldwide Annual Insolation</vt:lpstr>
      <vt:lpstr>Insolation Potential: Europe</vt:lpstr>
      <vt:lpstr>IL Insolation Data (Avg kWh/m2 per day)</vt:lpstr>
      <vt:lpstr>Solar Thermal</vt:lpstr>
      <vt:lpstr>Solar PV and Eclipses</vt:lpstr>
      <vt:lpstr>Power System Dynamics Demo</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Karl Reinhard</cp:lastModifiedBy>
  <cp:revision>487</cp:revision>
  <dcterms:created xsi:type="dcterms:W3CDTF">2000-05-11T14:27:08Z</dcterms:created>
  <dcterms:modified xsi:type="dcterms:W3CDTF">2018-02-08T06:44:12Z</dcterms:modified>
</cp:coreProperties>
</file>